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notesMasterIdLst>
    <p:notesMasterId r:id="rId28"/>
  </p:notesMasterIdLst>
  <p:sldIdLst>
    <p:sldId id="279" r:id="rId2"/>
    <p:sldId id="258" r:id="rId3"/>
    <p:sldId id="259" r:id="rId4"/>
    <p:sldId id="264" r:id="rId5"/>
    <p:sldId id="280" r:id="rId6"/>
    <p:sldId id="281" r:id="rId7"/>
    <p:sldId id="282" r:id="rId8"/>
    <p:sldId id="283" r:id="rId9"/>
    <p:sldId id="284" r:id="rId10"/>
    <p:sldId id="265" r:id="rId11"/>
    <p:sldId id="266" r:id="rId12"/>
    <p:sldId id="285" r:id="rId13"/>
    <p:sldId id="270" r:id="rId14"/>
    <p:sldId id="286" r:id="rId15"/>
    <p:sldId id="272" r:id="rId16"/>
    <p:sldId id="287" r:id="rId17"/>
    <p:sldId id="288" r:id="rId18"/>
    <p:sldId id="289" r:id="rId19"/>
    <p:sldId id="292" r:id="rId20"/>
    <p:sldId id="290" r:id="rId21"/>
    <p:sldId id="291" r:id="rId22"/>
    <p:sldId id="293" r:id="rId23"/>
    <p:sldId id="275" r:id="rId24"/>
    <p:sldId id="294" r:id="rId25"/>
    <p:sldId id="274" r:id="rId26"/>
    <p:sldId id="276"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3" d="100"/>
          <a:sy n="63" d="100"/>
        </p:scale>
        <p:origin x="77" y="47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B128BF-D294-41B7-8A33-4CAC131ED6B5}" type="datetimeFigureOut">
              <a:rPr lang="en-US" smtClean="0"/>
              <a:t>8/21/2017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6C00DB-6C49-4BD1-B75F-11692171E6E5}" type="slidenum">
              <a:rPr lang="en-US" smtClean="0"/>
              <a:t>‹#›</a:t>
            </a:fld>
            <a:endParaRPr lang="en-US"/>
          </a:p>
        </p:txBody>
      </p:sp>
    </p:spTree>
    <p:extLst>
      <p:ext uri="{BB962C8B-B14F-4D97-AF65-F5344CB8AC3E}">
        <p14:creationId xmlns:p14="http://schemas.microsoft.com/office/powerpoint/2010/main" val="704078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6C00DB-6C49-4BD1-B75F-11692171E6E5}" type="slidenum">
              <a:rPr lang="en-US" smtClean="0"/>
              <a:t>26</a:t>
            </a:fld>
            <a:endParaRPr lang="en-US"/>
          </a:p>
        </p:txBody>
      </p:sp>
    </p:spTree>
    <p:extLst>
      <p:ext uri="{BB962C8B-B14F-4D97-AF65-F5344CB8AC3E}">
        <p14:creationId xmlns:p14="http://schemas.microsoft.com/office/powerpoint/2010/main" val="3633241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11B454E-5FCE-4443-A6A5-5F074CEBA8C2}" type="datetimeFigureOut">
              <a:rPr lang="en-US" smtClean="0"/>
              <a:t>8/21/2017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B56100-6962-0A46-BC3C-9A033B79A5C5}" type="slidenum">
              <a:rPr lang="en-US" smtClean="0"/>
              <a:t>‹#›</a:t>
            </a:fld>
            <a:endParaRPr lang="en-US"/>
          </a:p>
        </p:txBody>
      </p:sp>
    </p:spTree>
    <p:extLst>
      <p:ext uri="{BB962C8B-B14F-4D97-AF65-F5344CB8AC3E}">
        <p14:creationId xmlns:p14="http://schemas.microsoft.com/office/powerpoint/2010/main" val="2520422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1B454E-5FCE-4443-A6A5-5F074CEBA8C2}" type="datetimeFigureOut">
              <a:rPr lang="en-US" smtClean="0"/>
              <a:t>8/21/2017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B56100-6962-0A46-BC3C-9A033B79A5C5}" type="slidenum">
              <a:rPr lang="en-US" smtClean="0"/>
              <a:t>‹#›</a:t>
            </a:fld>
            <a:endParaRPr lang="en-US"/>
          </a:p>
        </p:txBody>
      </p:sp>
    </p:spTree>
    <p:extLst>
      <p:ext uri="{BB962C8B-B14F-4D97-AF65-F5344CB8AC3E}">
        <p14:creationId xmlns:p14="http://schemas.microsoft.com/office/powerpoint/2010/main" val="4040452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1B454E-5FCE-4443-A6A5-5F074CEBA8C2}" type="datetimeFigureOut">
              <a:rPr lang="en-US" smtClean="0"/>
              <a:t>8/21/2017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B56100-6962-0A46-BC3C-9A033B79A5C5}"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4570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1B454E-5FCE-4443-A6A5-5F074CEBA8C2}" type="datetimeFigureOut">
              <a:rPr lang="en-US" smtClean="0"/>
              <a:t>8/21/2017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B56100-6962-0A46-BC3C-9A033B79A5C5}" type="slidenum">
              <a:rPr lang="en-US" smtClean="0"/>
              <a:t>‹#›</a:t>
            </a:fld>
            <a:endParaRPr lang="en-US"/>
          </a:p>
        </p:txBody>
      </p:sp>
    </p:spTree>
    <p:extLst>
      <p:ext uri="{BB962C8B-B14F-4D97-AF65-F5344CB8AC3E}">
        <p14:creationId xmlns:p14="http://schemas.microsoft.com/office/powerpoint/2010/main" val="3092894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1B454E-5FCE-4443-A6A5-5F074CEBA8C2}" type="datetimeFigureOut">
              <a:rPr lang="en-US" smtClean="0"/>
              <a:t>8/21/2017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B56100-6962-0A46-BC3C-9A033B79A5C5}"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51692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1B454E-5FCE-4443-A6A5-5F074CEBA8C2}" type="datetimeFigureOut">
              <a:rPr lang="en-US" smtClean="0"/>
              <a:t>8/21/2017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B56100-6962-0A46-BC3C-9A033B79A5C5}" type="slidenum">
              <a:rPr lang="en-US" smtClean="0"/>
              <a:t>‹#›</a:t>
            </a:fld>
            <a:endParaRPr lang="en-US"/>
          </a:p>
        </p:txBody>
      </p:sp>
    </p:spTree>
    <p:extLst>
      <p:ext uri="{BB962C8B-B14F-4D97-AF65-F5344CB8AC3E}">
        <p14:creationId xmlns:p14="http://schemas.microsoft.com/office/powerpoint/2010/main" val="1398011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1B454E-5FCE-4443-A6A5-5F074CEBA8C2}" type="datetimeFigureOut">
              <a:rPr lang="en-US" smtClean="0"/>
              <a:t>8/21/2017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B56100-6962-0A46-BC3C-9A033B79A5C5}" type="slidenum">
              <a:rPr lang="en-US" smtClean="0"/>
              <a:t>‹#›</a:t>
            </a:fld>
            <a:endParaRPr lang="en-US"/>
          </a:p>
        </p:txBody>
      </p:sp>
    </p:spTree>
    <p:extLst>
      <p:ext uri="{BB962C8B-B14F-4D97-AF65-F5344CB8AC3E}">
        <p14:creationId xmlns:p14="http://schemas.microsoft.com/office/powerpoint/2010/main" val="2909561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1B454E-5FCE-4443-A6A5-5F074CEBA8C2}" type="datetimeFigureOut">
              <a:rPr lang="en-US" smtClean="0"/>
              <a:t>8/21/2017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B56100-6962-0A46-BC3C-9A033B79A5C5}" type="slidenum">
              <a:rPr lang="en-US" smtClean="0"/>
              <a:t>‹#›</a:t>
            </a:fld>
            <a:endParaRPr lang="en-US"/>
          </a:p>
        </p:txBody>
      </p:sp>
    </p:spTree>
    <p:extLst>
      <p:ext uri="{BB962C8B-B14F-4D97-AF65-F5344CB8AC3E}">
        <p14:creationId xmlns:p14="http://schemas.microsoft.com/office/powerpoint/2010/main" val="1764034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1B454E-5FCE-4443-A6A5-5F074CEBA8C2}" type="datetimeFigureOut">
              <a:rPr lang="en-US" smtClean="0"/>
              <a:t>8/21/2017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B56100-6962-0A46-BC3C-9A033B79A5C5}" type="slidenum">
              <a:rPr lang="en-US" smtClean="0"/>
              <a:t>‹#›</a:t>
            </a:fld>
            <a:endParaRPr lang="en-US"/>
          </a:p>
        </p:txBody>
      </p:sp>
    </p:spTree>
    <p:extLst>
      <p:ext uri="{BB962C8B-B14F-4D97-AF65-F5344CB8AC3E}">
        <p14:creationId xmlns:p14="http://schemas.microsoft.com/office/powerpoint/2010/main" val="157649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1B454E-5FCE-4443-A6A5-5F074CEBA8C2}" type="datetimeFigureOut">
              <a:rPr lang="en-US" smtClean="0"/>
              <a:t>8/21/2017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B56100-6962-0A46-BC3C-9A033B79A5C5}" type="slidenum">
              <a:rPr lang="en-US" smtClean="0"/>
              <a:t>‹#›</a:t>
            </a:fld>
            <a:endParaRPr lang="en-US"/>
          </a:p>
        </p:txBody>
      </p:sp>
    </p:spTree>
    <p:extLst>
      <p:ext uri="{BB962C8B-B14F-4D97-AF65-F5344CB8AC3E}">
        <p14:creationId xmlns:p14="http://schemas.microsoft.com/office/powerpoint/2010/main" val="666327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1B454E-5FCE-4443-A6A5-5F074CEBA8C2}" type="datetimeFigureOut">
              <a:rPr lang="en-US" smtClean="0"/>
              <a:t>8/21/2017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B56100-6962-0A46-BC3C-9A033B79A5C5}" type="slidenum">
              <a:rPr lang="en-US" smtClean="0"/>
              <a:t>‹#›</a:t>
            </a:fld>
            <a:endParaRPr lang="en-US"/>
          </a:p>
        </p:txBody>
      </p:sp>
    </p:spTree>
    <p:extLst>
      <p:ext uri="{BB962C8B-B14F-4D97-AF65-F5344CB8AC3E}">
        <p14:creationId xmlns:p14="http://schemas.microsoft.com/office/powerpoint/2010/main" val="560890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11B454E-5FCE-4443-A6A5-5F074CEBA8C2}" type="datetimeFigureOut">
              <a:rPr lang="en-US" smtClean="0"/>
              <a:t>8/21/2017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B56100-6962-0A46-BC3C-9A033B79A5C5}" type="slidenum">
              <a:rPr lang="en-US" smtClean="0"/>
              <a:t>‹#›</a:t>
            </a:fld>
            <a:endParaRPr lang="en-US"/>
          </a:p>
        </p:txBody>
      </p:sp>
    </p:spTree>
    <p:extLst>
      <p:ext uri="{BB962C8B-B14F-4D97-AF65-F5344CB8AC3E}">
        <p14:creationId xmlns:p14="http://schemas.microsoft.com/office/powerpoint/2010/main" val="3606163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1B454E-5FCE-4443-A6A5-5F074CEBA8C2}" type="datetimeFigureOut">
              <a:rPr lang="en-US" smtClean="0"/>
              <a:t>8/21/2017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B56100-6962-0A46-BC3C-9A033B79A5C5}" type="slidenum">
              <a:rPr lang="en-US" smtClean="0"/>
              <a:t>‹#›</a:t>
            </a:fld>
            <a:endParaRPr lang="en-US"/>
          </a:p>
        </p:txBody>
      </p:sp>
    </p:spTree>
    <p:extLst>
      <p:ext uri="{BB962C8B-B14F-4D97-AF65-F5344CB8AC3E}">
        <p14:creationId xmlns:p14="http://schemas.microsoft.com/office/powerpoint/2010/main" val="1022188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1B454E-5FCE-4443-A6A5-5F074CEBA8C2}" type="datetimeFigureOut">
              <a:rPr lang="en-US" smtClean="0"/>
              <a:t>8/21/2017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B56100-6962-0A46-BC3C-9A033B79A5C5}" type="slidenum">
              <a:rPr lang="en-US" smtClean="0"/>
              <a:t>‹#›</a:t>
            </a:fld>
            <a:endParaRPr lang="en-US"/>
          </a:p>
        </p:txBody>
      </p:sp>
    </p:spTree>
    <p:extLst>
      <p:ext uri="{BB962C8B-B14F-4D97-AF65-F5344CB8AC3E}">
        <p14:creationId xmlns:p14="http://schemas.microsoft.com/office/powerpoint/2010/main" val="2141366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11B454E-5FCE-4443-A6A5-5F074CEBA8C2}" type="datetimeFigureOut">
              <a:rPr lang="en-US" smtClean="0"/>
              <a:t>8/21/2017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B56100-6962-0A46-BC3C-9A033B79A5C5}" type="slidenum">
              <a:rPr lang="en-US" smtClean="0"/>
              <a:t>‹#›</a:t>
            </a:fld>
            <a:endParaRPr lang="en-US"/>
          </a:p>
        </p:txBody>
      </p:sp>
    </p:spTree>
    <p:extLst>
      <p:ext uri="{BB962C8B-B14F-4D97-AF65-F5344CB8AC3E}">
        <p14:creationId xmlns:p14="http://schemas.microsoft.com/office/powerpoint/2010/main" val="1324653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11B454E-5FCE-4443-A6A5-5F074CEBA8C2}" type="datetimeFigureOut">
              <a:rPr lang="en-US" smtClean="0"/>
              <a:t>8/21/2017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B56100-6962-0A46-BC3C-9A033B79A5C5}" type="slidenum">
              <a:rPr lang="en-US" smtClean="0"/>
              <a:t>‹#›</a:t>
            </a:fld>
            <a:endParaRPr lang="en-US"/>
          </a:p>
        </p:txBody>
      </p:sp>
    </p:spTree>
    <p:extLst>
      <p:ext uri="{BB962C8B-B14F-4D97-AF65-F5344CB8AC3E}">
        <p14:creationId xmlns:p14="http://schemas.microsoft.com/office/powerpoint/2010/main" val="3907335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11B454E-5FCE-4443-A6A5-5F074CEBA8C2}" type="datetimeFigureOut">
              <a:rPr lang="en-US" smtClean="0"/>
              <a:t>8/21/2017</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6BB56100-6962-0A46-BC3C-9A033B79A5C5}" type="slidenum">
              <a:rPr lang="en-US" smtClean="0"/>
              <a:t>‹#›</a:t>
            </a:fld>
            <a:endParaRPr lang="en-US"/>
          </a:p>
        </p:txBody>
      </p:sp>
    </p:spTree>
    <p:extLst>
      <p:ext uri="{BB962C8B-B14F-4D97-AF65-F5344CB8AC3E}">
        <p14:creationId xmlns:p14="http://schemas.microsoft.com/office/powerpoint/2010/main" val="210390586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hyperlink" Target="http://www.totallifeexcellence.org/"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hyperlink" Target="http://www.prosperityandpeace.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9674" cy="6858000"/>
          </a:xfrm>
          <a:prstGeom prst="rect">
            <a:avLst/>
          </a:prstGeom>
        </p:spPr>
      </p:pic>
      <p:pic>
        <p:nvPicPr>
          <p:cNvPr id="6" name="Picture 5"/>
          <p:cNvPicPr>
            <a:picLocks noChangeAspect="1"/>
          </p:cNvPicPr>
          <p:nvPr/>
        </p:nvPicPr>
        <p:blipFill>
          <a:blip r:embed="rId3"/>
          <a:stretch>
            <a:fillRect/>
          </a:stretch>
        </p:blipFill>
        <p:spPr>
          <a:xfrm>
            <a:off x="4393171" y="2795708"/>
            <a:ext cx="3307534" cy="3197283"/>
          </a:xfrm>
          <a:prstGeom prst="rect">
            <a:avLst/>
          </a:prstGeom>
        </p:spPr>
      </p:pic>
      <p:sp>
        <p:nvSpPr>
          <p:cNvPr id="8" name="TextBox 7"/>
          <p:cNvSpPr txBox="1"/>
          <p:nvPr/>
        </p:nvSpPr>
        <p:spPr>
          <a:xfrm>
            <a:off x="0" y="6293891"/>
            <a:ext cx="9149673" cy="307777"/>
          </a:xfrm>
          <a:prstGeom prst="rect">
            <a:avLst/>
          </a:prstGeom>
          <a:noFill/>
        </p:spPr>
        <p:txBody>
          <a:bodyPr wrap="square" rtlCol="0">
            <a:spAutoFit/>
          </a:bodyPr>
          <a:lstStyle/>
          <a:p>
            <a:pPr algn="ctr"/>
            <a:r>
              <a:rPr lang="en-US" sz="1400" b="1" dirty="0">
                <a:solidFill>
                  <a:schemeClr val="accent1">
                    <a:lumMod val="75000"/>
                  </a:schemeClr>
                </a:solidFill>
              </a:rPr>
              <a:t>www.ProsperityandPeace.org</a:t>
            </a:r>
            <a:endParaRPr lang="en-US" sz="1400" dirty="0"/>
          </a:p>
        </p:txBody>
      </p:sp>
      <p:pic>
        <p:nvPicPr>
          <p:cNvPr id="3" name="Picture 2"/>
          <p:cNvPicPr>
            <a:picLocks noChangeAspect="1"/>
          </p:cNvPicPr>
          <p:nvPr/>
        </p:nvPicPr>
        <p:blipFill>
          <a:blip r:embed="rId4"/>
          <a:stretch>
            <a:fillRect/>
          </a:stretch>
        </p:blipFill>
        <p:spPr>
          <a:xfrm>
            <a:off x="1365503" y="3028475"/>
            <a:ext cx="2115313" cy="2115313"/>
          </a:xfrm>
          <a:prstGeom prst="rect">
            <a:avLst/>
          </a:prstGeom>
        </p:spPr>
      </p:pic>
      <p:sp>
        <p:nvSpPr>
          <p:cNvPr id="5" name="TextBox 4"/>
          <p:cNvSpPr txBox="1"/>
          <p:nvPr/>
        </p:nvSpPr>
        <p:spPr>
          <a:xfrm>
            <a:off x="0" y="644065"/>
            <a:ext cx="9149674" cy="2246769"/>
          </a:xfrm>
          <a:prstGeom prst="rect">
            <a:avLst/>
          </a:prstGeom>
          <a:noFill/>
        </p:spPr>
        <p:txBody>
          <a:bodyPr wrap="square" rtlCol="0">
            <a:spAutoFit/>
          </a:bodyPr>
          <a:lstStyle/>
          <a:p>
            <a:pPr algn="ctr"/>
            <a:r>
              <a:rPr lang="en-US" sz="8000" dirty="0">
                <a:latin typeface="Edwardian Script ITC" panose="030303020407070D0804" pitchFamily="66" charset="0"/>
              </a:rPr>
              <a:t>Peace is Possible</a:t>
            </a:r>
          </a:p>
          <a:p>
            <a:pPr algn="ctr"/>
            <a:r>
              <a:rPr lang="en-US" sz="2800" dirty="0"/>
              <a:t>5 Powerful Action Steps</a:t>
            </a:r>
            <a:br>
              <a:rPr lang="en-US" sz="1600" dirty="0"/>
            </a:br>
            <a:endParaRPr lang="en-US" sz="1600" dirty="0"/>
          </a:p>
          <a:p>
            <a:pPr algn="ctr"/>
            <a:r>
              <a:rPr lang="en-US" sz="1600" dirty="0"/>
              <a:t>Written by Dr. Paula Fellingham</a:t>
            </a:r>
          </a:p>
        </p:txBody>
      </p:sp>
    </p:spTree>
    <p:extLst>
      <p:ext uri="{BB962C8B-B14F-4D97-AF65-F5344CB8AC3E}">
        <p14:creationId xmlns:p14="http://schemas.microsoft.com/office/powerpoint/2010/main" val="587175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9674" cy="6858000"/>
          </a:xfrm>
          <a:prstGeom prst="rect">
            <a:avLst/>
          </a:prstGeom>
        </p:spPr>
      </p:pic>
      <p:pic>
        <p:nvPicPr>
          <p:cNvPr id="3" name="Picture 2">
            <a:extLst>
              <a:ext uri="{FF2B5EF4-FFF2-40B4-BE49-F238E27FC236}">
                <a16:creationId xmlns:a16="http://schemas.microsoft.com/office/drawing/2014/main" id="{B490D691-503F-4C46-8C74-E9ED8E7FFC6A}"/>
              </a:ext>
            </a:extLst>
          </p:cNvPr>
          <p:cNvPicPr>
            <a:picLocks noChangeAspect="1"/>
          </p:cNvPicPr>
          <p:nvPr/>
        </p:nvPicPr>
        <p:blipFill>
          <a:blip r:embed="rId3"/>
          <a:stretch>
            <a:fillRect/>
          </a:stretch>
        </p:blipFill>
        <p:spPr>
          <a:xfrm>
            <a:off x="1846877" y="609600"/>
            <a:ext cx="5455920" cy="54559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43517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9674" cy="6858000"/>
          </a:xfrm>
          <a:prstGeom prst="rect">
            <a:avLst/>
          </a:prstGeom>
        </p:spPr>
      </p:pic>
      <p:sp>
        <p:nvSpPr>
          <p:cNvPr id="2" name="Title 1"/>
          <p:cNvSpPr>
            <a:spLocks noGrp="1"/>
          </p:cNvSpPr>
          <p:nvPr>
            <p:ph type="title"/>
          </p:nvPr>
        </p:nvSpPr>
        <p:spPr>
          <a:xfrm>
            <a:off x="1" y="2744031"/>
            <a:ext cx="9149674" cy="1550990"/>
          </a:xfrm>
        </p:spPr>
        <p:txBody>
          <a:bodyPr>
            <a:normAutofit/>
          </a:bodyPr>
          <a:lstStyle/>
          <a:p>
            <a:pPr algn="ctr"/>
            <a:r>
              <a:rPr lang="en-US" dirty="0"/>
              <a:t>This shift is like a transformation </a:t>
            </a:r>
            <a:br>
              <a:rPr lang="en-US" dirty="0"/>
            </a:br>
            <a:r>
              <a:rPr lang="en-US" dirty="0"/>
              <a:t>of your heart and soul. </a:t>
            </a:r>
          </a:p>
        </p:txBody>
      </p:sp>
      <p:pic>
        <p:nvPicPr>
          <p:cNvPr id="5" name="Picture 4"/>
          <p:cNvPicPr>
            <a:picLocks noChangeAspect="1"/>
          </p:cNvPicPr>
          <p:nvPr/>
        </p:nvPicPr>
        <p:blipFill rotWithShape="1">
          <a:blip r:embed="rId3"/>
          <a:srcRect b="27667"/>
          <a:stretch/>
        </p:blipFill>
        <p:spPr>
          <a:xfrm>
            <a:off x="3600023" y="5397500"/>
            <a:ext cx="1940263" cy="1356670"/>
          </a:xfrm>
          <a:prstGeom prst="rect">
            <a:avLst/>
          </a:prstGeom>
        </p:spPr>
      </p:pic>
    </p:spTree>
    <p:extLst>
      <p:ext uri="{BB962C8B-B14F-4D97-AF65-F5344CB8AC3E}">
        <p14:creationId xmlns:p14="http://schemas.microsoft.com/office/powerpoint/2010/main" val="2514410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9674" cy="6858000"/>
          </a:xfrm>
          <a:prstGeom prst="rect">
            <a:avLst/>
          </a:prstGeom>
        </p:spPr>
      </p:pic>
      <p:pic>
        <p:nvPicPr>
          <p:cNvPr id="7" name="Picture 6">
            <a:extLst>
              <a:ext uri="{FF2B5EF4-FFF2-40B4-BE49-F238E27FC236}">
                <a16:creationId xmlns:a16="http://schemas.microsoft.com/office/drawing/2014/main" id="{2EDF8D45-D4C3-43E0-821C-5396DC0DF4A6}"/>
              </a:ext>
            </a:extLst>
          </p:cNvPr>
          <p:cNvPicPr>
            <a:picLocks noChangeAspect="1"/>
          </p:cNvPicPr>
          <p:nvPr/>
        </p:nvPicPr>
        <p:blipFill>
          <a:blip r:embed="rId3"/>
          <a:stretch>
            <a:fillRect/>
          </a:stretch>
        </p:blipFill>
        <p:spPr>
          <a:xfrm>
            <a:off x="544516" y="546649"/>
            <a:ext cx="4717919" cy="2658437"/>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8A9F5808-C82C-4FE1-B3CC-1E929122EC16}"/>
              </a:ext>
            </a:extLst>
          </p:cNvPr>
          <p:cNvPicPr>
            <a:picLocks noChangeAspect="1"/>
          </p:cNvPicPr>
          <p:nvPr/>
        </p:nvPicPr>
        <p:blipFill>
          <a:blip r:embed="rId4"/>
          <a:stretch>
            <a:fillRect/>
          </a:stretch>
        </p:blipFill>
        <p:spPr>
          <a:xfrm>
            <a:off x="4551836" y="1363704"/>
            <a:ext cx="4013125" cy="2664269"/>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F3466179-3A3A-4BA3-BAB5-7BE2FA5F2363}"/>
              </a:ext>
            </a:extLst>
          </p:cNvPr>
          <p:cNvPicPr>
            <a:picLocks noChangeAspect="1"/>
          </p:cNvPicPr>
          <p:nvPr/>
        </p:nvPicPr>
        <p:blipFill>
          <a:blip r:embed="rId5"/>
          <a:stretch>
            <a:fillRect/>
          </a:stretch>
        </p:blipFill>
        <p:spPr>
          <a:xfrm>
            <a:off x="1359408" y="3513893"/>
            <a:ext cx="4572000" cy="3035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62649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9674" cy="6858000"/>
          </a:xfrm>
          <a:prstGeom prst="rect">
            <a:avLst/>
          </a:prstGeom>
        </p:spPr>
      </p:pic>
      <p:sp>
        <p:nvSpPr>
          <p:cNvPr id="2" name="Title 1"/>
          <p:cNvSpPr>
            <a:spLocks noGrp="1"/>
          </p:cNvSpPr>
          <p:nvPr>
            <p:ph type="title"/>
          </p:nvPr>
        </p:nvSpPr>
        <p:spPr>
          <a:xfrm>
            <a:off x="1548384" y="1158240"/>
            <a:ext cx="6144768" cy="1304544"/>
          </a:xfrm>
        </p:spPr>
        <p:txBody>
          <a:bodyPr>
            <a:normAutofit fontScale="90000"/>
          </a:bodyPr>
          <a:lstStyle/>
          <a:p>
            <a:r>
              <a:rPr lang="en-US" sz="4000" dirty="0"/>
              <a:t>Those who SHINE stand on a foundation of…</a:t>
            </a:r>
            <a:br>
              <a:rPr lang="en-US" dirty="0"/>
            </a:br>
            <a:endParaRPr lang="en-US" dirty="0"/>
          </a:p>
        </p:txBody>
      </p:sp>
      <p:pic>
        <p:nvPicPr>
          <p:cNvPr id="5" name="Picture 4"/>
          <p:cNvPicPr>
            <a:picLocks noChangeAspect="1"/>
          </p:cNvPicPr>
          <p:nvPr/>
        </p:nvPicPr>
        <p:blipFill rotWithShape="1">
          <a:blip r:embed="rId3"/>
          <a:srcRect b="27667"/>
          <a:stretch/>
        </p:blipFill>
        <p:spPr>
          <a:xfrm>
            <a:off x="3600023" y="5397500"/>
            <a:ext cx="1940263" cy="1356670"/>
          </a:xfrm>
          <a:prstGeom prst="rect">
            <a:avLst/>
          </a:prstGeom>
        </p:spPr>
      </p:pic>
      <p:sp>
        <p:nvSpPr>
          <p:cNvPr id="3" name="TextBox 2">
            <a:extLst>
              <a:ext uri="{FF2B5EF4-FFF2-40B4-BE49-F238E27FC236}">
                <a16:creationId xmlns:a16="http://schemas.microsoft.com/office/drawing/2014/main" id="{C47EC10F-F27E-40F2-A781-1F85A398CC15}"/>
              </a:ext>
            </a:extLst>
          </p:cNvPr>
          <p:cNvSpPr txBox="1"/>
          <p:nvPr/>
        </p:nvSpPr>
        <p:spPr>
          <a:xfrm>
            <a:off x="1548384" y="2804160"/>
            <a:ext cx="6144768" cy="2800767"/>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t>Powerful, positive beliefs </a:t>
            </a:r>
          </a:p>
          <a:p>
            <a:pPr marL="285750" lvl="0" indent="-285750">
              <a:buFont typeface="Arial" panose="020B0604020202020204" pitchFamily="34" charset="0"/>
              <a:buChar char="•"/>
            </a:pPr>
            <a:r>
              <a:rPr lang="en-US" sz="2800" dirty="0"/>
              <a:t>Moral values </a:t>
            </a:r>
          </a:p>
          <a:p>
            <a:pPr marL="285750" lvl="0" indent="-285750">
              <a:buFont typeface="Arial" panose="020B0604020202020204" pitchFamily="34" charset="0"/>
              <a:buChar char="•"/>
            </a:pPr>
            <a:r>
              <a:rPr lang="en-US" sz="2800" dirty="0"/>
              <a:t>Optimistic attitudes </a:t>
            </a:r>
          </a:p>
          <a:p>
            <a:pPr marL="285750" lvl="0" indent="-285750">
              <a:buFont typeface="Arial" panose="020B0604020202020204" pitchFamily="34" charset="0"/>
              <a:buChar char="•"/>
            </a:pPr>
            <a:r>
              <a:rPr lang="en-US" sz="2800" dirty="0"/>
              <a:t>Never-give-up work ethics </a:t>
            </a:r>
          </a:p>
          <a:p>
            <a:pPr marL="285750" lvl="0" indent="-285750">
              <a:buFont typeface="Arial" panose="020B0604020202020204" pitchFamily="34" charset="0"/>
              <a:buChar char="•"/>
            </a:pPr>
            <a:r>
              <a:rPr lang="en-US" sz="2800" dirty="0"/>
              <a:t>Deep hopes for a better future </a:t>
            </a:r>
          </a:p>
          <a:p>
            <a:r>
              <a:rPr lang="en-US" dirty="0"/>
              <a:t> </a:t>
            </a:r>
          </a:p>
          <a:p>
            <a:endParaRPr lang="en-US" dirty="0"/>
          </a:p>
        </p:txBody>
      </p:sp>
    </p:spTree>
    <p:extLst>
      <p:ext uri="{BB962C8B-B14F-4D97-AF65-F5344CB8AC3E}">
        <p14:creationId xmlns:p14="http://schemas.microsoft.com/office/powerpoint/2010/main" val="1370440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9674" cy="6858000"/>
          </a:xfrm>
          <a:prstGeom prst="rect">
            <a:avLst/>
          </a:prstGeom>
        </p:spPr>
      </p:pic>
      <p:pic>
        <p:nvPicPr>
          <p:cNvPr id="8" name="Picture 7"/>
          <p:cNvPicPr>
            <a:picLocks noChangeAspect="1"/>
          </p:cNvPicPr>
          <p:nvPr/>
        </p:nvPicPr>
        <p:blipFill rotWithShape="1">
          <a:blip r:embed="rId3"/>
          <a:srcRect b="27667"/>
          <a:stretch/>
        </p:blipFill>
        <p:spPr>
          <a:xfrm>
            <a:off x="3727024" y="5575300"/>
            <a:ext cx="1685980" cy="1178870"/>
          </a:xfrm>
          <a:prstGeom prst="rect">
            <a:avLst/>
          </a:prstGeom>
        </p:spPr>
      </p:pic>
      <p:sp>
        <p:nvSpPr>
          <p:cNvPr id="6" name="Title 5">
            <a:extLst>
              <a:ext uri="{FF2B5EF4-FFF2-40B4-BE49-F238E27FC236}">
                <a16:creationId xmlns:a16="http://schemas.microsoft.com/office/drawing/2014/main" id="{A4791237-4FB4-4757-B41E-90F8B46E2014}"/>
              </a:ext>
            </a:extLst>
          </p:cNvPr>
          <p:cNvSpPr>
            <a:spLocks noGrp="1"/>
          </p:cNvSpPr>
          <p:nvPr>
            <p:ph type="title"/>
          </p:nvPr>
        </p:nvSpPr>
        <p:spPr>
          <a:xfrm>
            <a:off x="1440026" y="1633106"/>
            <a:ext cx="6205286" cy="4542763"/>
          </a:xfrm>
        </p:spPr>
        <p:txBody>
          <a:bodyPr>
            <a:normAutofit/>
          </a:bodyPr>
          <a:lstStyle/>
          <a:p>
            <a:pPr algn="ctr"/>
            <a:r>
              <a:rPr lang="en-US" sz="4800" dirty="0"/>
              <a:t> </a:t>
            </a:r>
            <a:br>
              <a:rPr lang="en-US" sz="4800" dirty="0"/>
            </a:br>
            <a:r>
              <a:rPr lang="en-US" sz="4800" b="1" dirty="0"/>
              <a:t>Action Step 3</a:t>
            </a:r>
            <a:br>
              <a:rPr lang="en-US" sz="4800" dirty="0"/>
            </a:br>
            <a:r>
              <a:rPr lang="en-US" sz="4800" b="1" dirty="0"/>
              <a:t>Eliminate Ego</a:t>
            </a:r>
            <a:br>
              <a:rPr lang="en-US" dirty="0"/>
            </a:br>
            <a:br>
              <a:rPr lang="en-US" dirty="0"/>
            </a:br>
            <a:endParaRPr lang="en-US" sz="4800" dirty="0"/>
          </a:p>
        </p:txBody>
      </p:sp>
    </p:spTree>
    <p:extLst>
      <p:ext uri="{BB962C8B-B14F-4D97-AF65-F5344CB8AC3E}">
        <p14:creationId xmlns:p14="http://schemas.microsoft.com/office/powerpoint/2010/main" val="3292699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9674" cy="6858000"/>
          </a:xfrm>
          <a:prstGeom prst="rect">
            <a:avLst/>
          </a:prstGeom>
        </p:spPr>
      </p:pic>
      <p:sp>
        <p:nvSpPr>
          <p:cNvPr id="2" name="Title 1"/>
          <p:cNvSpPr>
            <a:spLocks noGrp="1"/>
          </p:cNvSpPr>
          <p:nvPr>
            <p:ph type="title"/>
          </p:nvPr>
        </p:nvSpPr>
        <p:spPr>
          <a:xfrm>
            <a:off x="1572768" y="2232116"/>
            <a:ext cx="6169152" cy="4238280"/>
          </a:xfrm>
        </p:spPr>
        <p:txBody>
          <a:bodyPr>
            <a:normAutofit/>
          </a:bodyPr>
          <a:lstStyle/>
          <a:p>
            <a:pPr algn="ctr"/>
            <a:r>
              <a:rPr lang="en-US" dirty="0"/>
              <a:t>Eliminating ego means to let go of that part of us that seeks out the faults in ourselves and in others.</a:t>
            </a:r>
          </a:p>
        </p:txBody>
      </p:sp>
      <p:pic>
        <p:nvPicPr>
          <p:cNvPr id="5" name="Picture 4"/>
          <p:cNvPicPr>
            <a:picLocks noChangeAspect="1"/>
          </p:cNvPicPr>
          <p:nvPr/>
        </p:nvPicPr>
        <p:blipFill rotWithShape="1">
          <a:blip r:embed="rId3"/>
          <a:srcRect b="27667"/>
          <a:stretch/>
        </p:blipFill>
        <p:spPr>
          <a:xfrm>
            <a:off x="3600023" y="5397500"/>
            <a:ext cx="1940263" cy="1356670"/>
          </a:xfrm>
          <a:prstGeom prst="rect">
            <a:avLst/>
          </a:prstGeom>
        </p:spPr>
      </p:pic>
    </p:spTree>
    <p:extLst>
      <p:ext uri="{BB962C8B-B14F-4D97-AF65-F5344CB8AC3E}">
        <p14:creationId xmlns:p14="http://schemas.microsoft.com/office/powerpoint/2010/main" val="838223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9674" cy="6858000"/>
          </a:xfrm>
          <a:prstGeom prst="rect">
            <a:avLst/>
          </a:prstGeom>
        </p:spPr>
      </p:pic>
      <p:sp>
        <p:nvSpPr>
          <p:cNvPr id="2" name="Title 1"/>
          <p:cNvSpPr>
            <a:spLocks noGrp="1"/>
          </p:cNvSpPr>
          <p:nvPr>
            <p:ph type="title"/>
          </p:nvPr>
        </p:nvSpPr>
        <p:spPr>
          <a:xfrm>
            <a:off x="1572768" y="2232116"/>
            <a:ext cx="6169152" cy="4238280"/>
          </a:xfrm>
        </p:spPr>
        <p:txBody>
          <a:bodyPr>
            <a:normAutofit/>
          </a:bodyPr>
          <a:lstStyle/>
          <a:p>
            <a:pPr algn="ctr"/>
            <a:r>
              <a:rPr lang="en-US" dirty="0"/>
              <a:t>Ego is all negativity that originates from selfishness, false beliefs and fearful perceptions.</a:t>
            </a:r>
          </a:p>
        </p:txBody>
      </p:sp>
      <p:pic>
        <p:nvPicPr>
          <p:cNvPr id="5" name="Picture 4"/>
          <p:cNvPicPr>
            <a:picLocks noChangeAspect="1"/>
          </p:cNvPicPr>
          <p:nvPr/>
        </p:nvPicPr>
        <p:blipFill rotWithShape="1">
          <a:blip r:embed="rId3"/>
          <a:srcRect b="27667"/>
          <a:stretch/>
        </p:blipFill>
        <p:spPr>
          <a:xfrm>
            <a:off x="3600023" y="5397500"/>
            <a:ext cx="1940263" cy="1356670"/>
          </a:xfrm>
          <a:prstGeom prst="rect">
            <a:avLst/>
          </a:prstGeom>
        </p:spPr>
      </p:pic>
    </p:spTree>
    <p:extLst>
      <p:ext uri="{BB962C8B-B14F-4D97-AF65-F5344CB8AC3E}">
        <p14:creationId xmlns:p14="http://schemas.microsoft.com/office/powerpoint/2010/main" val="641821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9674" cy="6858000"/>
          </a:xfrm>
          <a:prstGeom prst="rect">
            <a:avLst/>
          </a:prstGeom>
        </p:spPr>
      </p:pic>
      <p:pic>
        <p:nvPicPr>
          <p:cNvPr id="8" name="Picture 7"/>
          <p:cNvPicPr>
            <a:picLocks noChangeAspect="1"/>
          </p:cNvPicPr>
          <p:nvPr/>
        </p:nvPicPr>
        <p:blipFill rotWithShape="1">
          <a:blip r:embed="rId3"/>
          <a:srcRect b="27667"/>
          <a:stretch/>
        </p:blipFill>
        <p:spPr>
          <a:xfrm>
            <a:off x="3727024" y="5575300"/>
            <a:ext cx="1685980" cy="1178870"/>
          </a:xfrm>
          <a:prstGeom prst="rect">
            <a:avLst/>
          </a:prstGeom>
        </p:spPr>
      </p:pic>
      <p:sp>
        <p:nvSpPr>
          <p:cNvPr id="6" name="Title 5">
            <a:extLst>
              <a:ext uri="{FF2B5EF4-FFF2-40B4-BE49-F238E27FC236}">
                <a16:creationId xmlns:a16="http://schemas.microsoft.com/office/drawing/2014/main" id="{A4791237-4FB4-4757-B41E-90F8B46E2014}"/>
              </a:ext>
            </a:extLst>
          </p:cNvPr>
          <p:cNvSpPr>
            <a:spLocks noGrp="1"/>
          </p:cNvSpPr>
          <p:nvPr>
            <p:ph type="title"/>
          </p:nvPr>
        </p:nvSpPr>
        <p:spPr>
          <a:xfrm>
            <a:off x="1440026" y="1633106"/>
            <a:ext cx="6205286" cy="4542763"/>
          </a:xfrm>
        </p:spPr>
        <p:txBody>
          <a:bodyPr>
            <a:normAutofit/>
          </a:bodyPr>
          <a:lstStyle/>
          <a:p>
            <a:pPr algn="ctr"/>
            <a:r>
              <a:rPr lang="en-US" sz="4800" dirty="0"/>
              <a:t> </a:t>
            </a:r>
            <a:br>
              <a:rPr lang="en-US" sz="4800" dirty="0"/>
            </a:br>
            <a:r>
              <a:rPr lang="en-US" sz="4800" b="1" dirty="0"/>
              <a:t>Action Step 4</a:t>
            </a:r>
            <a:br>
              <a:rPr lang="en-US" sz="4800" dirty="0"/>
            </a:br>
            <a:r>
              <a:rPr lang="en-US" sz="4800" dirty="0"/>
              <a:t>Lighten Up and Love</a:t>
            </a:r>
            <a:br>
              <a:rPr lang="en-US" dirty="0"/>
            </a:br>
            <a:br>
              <a:rPr lang="en-US" dirty="0"/>
            </a:br>
            <a:endParaRPr lang="en-US" sz="4800" dirty="0"/>
          </a:p>
        </p:txBody>
      </p:sp>
    </p:spTree>
    <p:extLst>
      <p:ext uri="{BB962C8B-B14F-4D97-AF65-F5344CB8AC3E}">
        <p14:creationId xmlns:p14="http://schemas.microsoft.com/office/powerpoint/2010/main" val="30784245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9674" cy="6858000"/>
          </a:xfrm>
          <a:prstGeom prst="rect">
            <a:avLst/>
          </a:prstGeom>
        </p:spPr>
      </p:pic>
      <p:sp>
        <p:nvSpPr>
          <p:cNvPr id="2" name="Title 1"/>
          <p:cNvSpPr>
            <a:spLocks noGrp="1"/>
          </p:cNvSpPr>
          <p:nvPr>
            <p:ph type="title"/>
          </p:nvPr>
        </p:nvSpPr>
        <p:spPr>
          <a:xfrm>
            <a:off x="1572768" y="1328928"/>
            <a:ext cx="6169152" cy="5141468"/>
          </a:xfrm>
        </p:spPr>
        <p:txBody>
          <a:bodyPr>
            <a:normAutofit/>
          </a:bodyPr>
          <a:lstStyle/>
          <a:p>
            <a:pPr algn="ctr"/>
            <a:r>
              <a:rPr lang="en-US" sz="2800" dirty="0"/>
              <a:t>Happy people and unhappy people tend to have had very similar life experiences. The difference is that the average unhappy person spends more than twice as much time thinking about unpleasant events in their lives, and happy people tend to SEEK and rely upon things that brighten their personal outlook.</a:t>
            </a:r>
          </a:p>
        </p:txBody>
      </p:sp>
      <p:pic>
        <p:nvPicPr>
          <p:cNvPr id="5" name="Picture 4"/>
          <p:cNvPicPr>
            <a:picLocks noChangeAspect="1"/>
          </p:cNvPicPr>
          <p:nvPr/>
        </p:nvPicPr>
        <p:blipFill rotWithShape="1">
          <a:blip r:embed="rId3"/>
          <a:srcRect b="27667"/>
          <a:stretch/>
        </p:blipFill>
        <p:spPr>
          <a:xfrm>
            <a:off x="3600023" y="5397500"/>
            <a:ext cx="1940263" cy="1356670"/>
          </a:xfrm>
          <a:prstGeom prst="rect">
            <a:avLst/>
          </a:prstGeom>
        </p:spPr>
      </p:pic>
    </p:spTree>
    <p:extLst>
      <p:ext uri="{BB962C8B-B14F-4D97-AF65-F5344CB8AC3E}">
        <p14:creationId xmlns:p14="http://schemas.microsoft.com/office/powerpoint/2010/main" val="1472148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9674" cy="6858000"/>
          </a:xfrm>
          <a:prstGeom prst="rect">
            <a:avLst/>
          </a:prstGeom>
        </p:spPr>
      </p:pic>
      <p:sp>
        <p:nvSpPr>
          <p:cNvPr id="2" name="Title 1"/>
          <p:cNvSpPr>
            <a:spLocks noGrp="1"/>
          </p:cNvSpPr>
          <p:nvPr>
            <p:ph type="title"/>
          </p:nvPr>
        </p:nvSpPr>
        <p:spPr>
          <a:xfrm>
            <a:off x="1572768" y="2255520"/>
            <a:ext cx="6169152" cy="2999232"/>
          </a:xfrm>
        </p:spPr>
        <p:txBody>
          <a:bodyPr>
            <a:noAutofit/>
          </a:bodyPr>
          <a:lstStyle/>
          <a:p>
            <a:pPr algn="ctr"/>
            <a:r>
              <a:rPr lang="en-US" dirty="0"/>
              <a:t>A saying that hung in Mother Teresa’s office, written by Kent Keith… </a:t>
            </a:r>
            <a:endParaRPr lang="en-US" sz="2200" dirty="0"/>
          </a:p>
        </p:txBody>
      </p:sp>
      <p:pic>
        <p:nvPicPr>
          <p:cNvPr id="5" name="Picture 4"/>
          <p:cNvPicPr>
            <a:picLocks noChangeAspect="1"/>
          </p:cNvPicPr>
          <p:nvPr/>
        </p:nvPicPr>
        <p:blipFill rotWithShape="1">
          <a:blip r:embed="rId3"/>
          <a:srcRect b="27667"/>
          <a:stretch/>
        </p:blipFill>
        <p:spPr>
          <a:xfrm>
            <a:off x="3600023" y="5397500"/>
            <a:ext cx="1940263" cy="1356670"/>
          </a:xfrm>
          <a:prstGeom prst="rect">
            <a:avLst/>
          </a:prstGeom>
        </p:spPr>
      </p:pic>
    </p:spTree>
    <p:extLst>
      <p:ext uri="{BB962C8B-B14F-4D97-AF65-F5344CB8AC3E}">
        <p14:creationId xmlns:p14="http://schemas.microsoft.com/office/powerpoint/2010/main" val="1754346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9674" cy="6858000"/>
          </a:xfrm>
          <a:prstGeom prst="rect">
            <a:avLst/>
          </a:prstGeom>
        </p:spPr>
      </p:pic>
      <p:sp>
        <p:nvSpPr>
          <p:cNvPr id="2" name="Title 1"/>
          <p:cNvSpPr>
            <a:spLocks noGrp="1"/>
          </p:cNvSpPr>
          <p:nvPr>
            <p:ph type="title"/>
          </p:nvPr>
        </p:nvSpPr>
        <p:spPr>
          <a:xfrm>
            <a:off x="1743456" y="1899360"/>
            <a:ext cx="5803392" cy="4830624"/>
          </a:xfrm>
        </p:spPr>
        <p:txBody>
          <a:bodyPr>
            <a:noAutofit/>
          </a:bodyPr>
          <a:lstStyle/>
          <a:p>
            <a:pPr algn="ctr"/>
            <a:br>
              <a:rPr lang="en-US" sz="4000" dirty="0"/>
            </a:br>
            <a:r>
              <a:rPr lang="en-US" dirty="0"/>
              <a:t>Our goal: </a:t>
            </a:r>
            <a:br>
              <a:rPr lang="en-US" dirty="0"/>
            </a:br>
            <a:r>
              <a:rPr lang="en-US" dirty="0"/>
              <a:t>“To increase the level of love and peace on Earth.”</a:t>
            </a:r>
            <a:br>
              <a:rPr lang="en-US" dirty="0"/>
            </a:br>
            <a:br>
              <a:rPr lang="en-US" dirty="0"/>
            </a:br>
            <a:endParaRPr lang="en-US" sz="4000" dirty="0"/>
          </a:p>
        </p:txBody>
      </p:sp>
      <p:pic>
        <p:nvPicPr>
          <p:cNvPr id="7" name="Picture 6"/>
          <p:cNvPicPr>
            <a:picLocks noChangeAspect="1"/>
          </p:cNvPicPr>
          <p:nvPr/>
        </p:nvPicPr>
        <p:blipFill rotWithShape="1">
          <a:blip r:embed="rId3"/>
          <a:srcRect b="27667"/>
          <a:stretch/>
        </p:blipFill>
        <p:spPr>
          <a:xfrm>
            <a:off x="3600023" y="5397500"/>
            <a:ext cx="1940263" cy="1356670"/>
          </a:xfrm>
          <a:prstGeom prst="rect">
            <a:avLst/>
          </a:prstGeom>
        </p:spPr>
      </p:pic>
    </p:spTree>
    <p:extLst>
      <p:ext uri="{BB962C8B-B14F-4D97-AF65-F5344CB8AC3E}">
        <p14:creationId xmlns:p14="http://schemas.microsoft.com/office/powerpoint/2010/main" val="31890663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9674" cy="6858000"/>
          </a:xfrm>
          <a:prstGeom prst="rect">
            <a:avLst/>
          </a:prstGeom>
        </p:spPr>
      </p:pic>
      <p:sp>
        <p:nvSpPr>
          <p:cNvPr id="2" name="Title 1"/>
          <p:cNvSpPr>
            <a:spLocks noGrp="1"/>
          </p:cNvSpPr>
          <p:nvPr>
            <p:ph type="title"/>
          </p:nvPr>
        </p:nvSpPr>
        <p:spPr>
          <a:xfrm>
            <a:off x="1572768" y="792480"/>
            <a:ext cx="6169152" cy="4462272"/>
          </a:xfrm>
        </p:spPr>
        <p:txBody>
          <a:bodyPr>
            <a:noAutofit/>
          </a:bodyPr>
          <a:lstStyle/>
          <a:p>
            <a:r>
              <a:rPr lang="en-US" sz="2200" dirty="0">
                <a:solidFill>
                  <a:schemeClr val="tx1"/>
                </a:solidFill>
              </a:rPr>
              <a:t>People are often unreasonable and self-centered.</a:t>
            </a:r>
            <a:br>
              <a:rPr lang="en-US" sz="2200" dirty="0">
                <a:solidFill>
                  <a:schemeClr val="tx1"/>
                </a:solidFill>
              </a:rPr>
            </a:br>
            <a:r>
              <a:rPr lang="en-US" sz="2200" dirty="0">
                <a:solidFill>
                  <a:schemeClr val="tx1"/>
                </a:solidFill>
              </a:rPr>
              <a:t>Forgive them anyway.</a:t>
            </a:r>
            <a:br>
              <a:rPr lang="en-US" sz="2200" dirty="0">
                <a:solidFill>
                  <a:schemeClr val="tx1"/>
                </a:solidFill>
              </a:rPr>
            </a:br>
            <a:r>
              <a:rPr lang="en-US" sz="2200" dirty="0">
                <a:solidFill>
                  <a:schemeClr val="tx1"/>
                </a:solidFill>
              </a:rPr>
              <a:t> </a:t>
            </a:r>
            <a:br>
              <a:rPr lang="en-US" sz="2200" dirty="0">
                <a:solidFill>
                  <a:schemeClr val="tx1"/>
                </a:solidFill>
              </a:rPr>
            </a:br>
            <a:r>
              <a:rPr lang="en-US" sz="2200" dirty="0">
                <a:solidFill>
                  <a:schemeClr val="tx1"/>
                </a:solidFill>
              </a:rPr>
              <a:t>If you are kind, people may accuse you of ulterior motives.</a:t>
            </a:r>
            <a:br>
              <a:rPr lang="en-US" sz="2200" dirty="0">
                <a:solidFill>
                  <a:schemeClr val="tx1"/>
                </a:solidFill>
              </a:rPr>
            </a:br>
            <a:r>
              <a:rPr lang="en-US" sz="2200" dirty="0">
                <a:solidFill>
                  <a:schemeClr val="tx1"/>
                </a:solidFill>
              </a:rPr>
              <a:t>Be kind anyway.</a:t>
            </a:r>
            <a:br>
              <a:rPr lang="en-US" sz="2200" dirty="0">
                <a:solidFill>
                  <a:schemeClr val="tx1"/>
                </a:solidFill>
              </a:rPr>
            </a:br>
            <a:r>
              <a:rPr lang="en-US" sz="2200" dirty="0">
                <a:solidFill>
                  <a:schemeClr val="tx1"/>
                </a:solidFill>
              </a:rPr>
              <a:t> </a:t>
            </a:r>
            <a:br>
              <a:rPr lang="en-US" sz="2200" dirty="0">
                <a:solidFill>
                  <a:schemeClr val="tx1"/>
                </a:solidFill>
              </a:rPr>
            </a:br>
            <a:r>
              <a:rPr lang="en-US" sz="2200" dirty="0">
                <a:solidFill>
                  <a:schemeClr val="tx1"/>
                </a:solidFill>
              </a:rPr>
              <a:t>If you are honest, people may cheat you.</a:t>
            </a:r>
            <a:br>
              <a:rPr lang="en-US" sz="2200" dirty="0">
                <a:solidFill>
                  <a:schemeClr val="tx1"/>
                </a:solidFill>
              </a:rPr>
            </a:br>
            <a:r>
              <a:rPr lang="en-US" sz="2200" dirty="0">
                <a:solidFill>
                  <a:schemeClr val="tx1"/>
                </a:solidFill>
              </a:rPr>
              <a:t>Be honest anyway.</a:t>
            </a:r>
            <a:br>
              <a:rPr lang="en-US" sz="2200" dirty="0">
                <a:solidFill>
                  <a:schemeClr val="tx1"/>
                </a:solidFill>
              </a:rPr>
            </a:br>
            <a:br>
              <a:rPr lang="en-US" sz="2200" dirty="0">
                <a:solidFill>
                  <a:schemeClr val="tx1"/>
                </a:solidFill>
              </a:rPr>
            </a:br>
            <a:r>
              <a:rPr lang="en-US" sz="2200" dirty="0">
                <a:solidFill>
                  <a:schemeClr val="tx1"/>
                </a:solidFill>
              </a:rPr>
              <a:t>If you find happiness, people may be jealous.</a:t>
            </a:r>
            <a:br>
              <a:rPr lang="en-US" sz="2200" dirty="0">
                <a:solidFill>
                  <a:schemeClr val="tx1"/>
                </a:solidFill>
              </a:rPr>
            </a:br>
            <a:r>
              <a:rPr lang="en-US" sz="2200" dirty="0">
                <a:solidFill>
                  <a:schemeClr val="tx1"/>
                </a:solidFill>
              </a:rPr>
              <a:t>Be happy anyway.</a:t>
            </a:r>
            <a:br>
              <a:rPr lang="en-US" sz="2200" dirty="0"/>
            </a:br>
            <a:r>
              <a:rPr lang="en-US" sz="2200" dirty="0"/>
              <a:t> </a:t>
            </a:r>
            <a:br>
              <a:rPr lang="en-US" sz="2200" dirty="0"/>
            </a:br>
            <a:endParaRPr lang="en-US" sz="2200" dirty="0"/>
          </a:p>
        </p:txBody>
      </p:sp>
      <p:pic>
        <p:nvPicPr>
          <p:cNvPr id="5" name="Picture 4"/>
          <p:cNvPicPr>
            <a:picLocks noChangeAspect="1"/>
          </p:cNvPicPr>
          <p:nvPr/>
        </p:nvPicPr>
        <p:blipFill rotWithShape="1">
          <a:blip r:embed="rId3"/>
          <a:srcRect b="27667"/>
          <a:stretch/>
        </p:blipFill>
        <p:spPr>
          <a:xfrm>
            <a:off x="3600023" y="5397500"/>
            <a:ext cx="1940263" cy="1356670"/>
          </a:xfrm>
          <a:prstGeom prst="rect">
            <a:avLst/>
          </a:prstGeom>
        </p:spPr>
      </p:pic>
    </p:spTree>
    <p:extLst>
      <p:ext uri="{BB962C8B-B14F-4D97-AF65-F5344CB8AC3E}">
        <p14:creationId xmlns:p14="http://schemas.microsoft.com/office/powerpoint/2010/main" val="2076486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B58F35-9CDF-4DF6-A785-9D1601A71DA2}"/>
              </a:ext>
            </a:extLst>
          </p:cNvPr>
          <p:cNvPicPr>
            <a:picLocks noChangeAspect="1"/>
          </p:cNvPicPr>
          <p:nvPr/>
        </p:nvPicPr>
        <p:blipFill>
          <a:blip r:embed="rId2"/>
          <a:stretch>
            <a:fillRect/>
          </a:stretch>
        </p:blipFill>
        <p:spPr>
          <a:xfrm>
            <a:off x="0" y="0"/>
            <a:ext cx="9149674" cy="6858000"/>
          </a:xfrm>
          <a:prstGeom prst="rect">
            <a:avLst/>
          </a:prstGeom>
        </p:spPr>
      </p:pic>
      <p:pic>
        <p:nvPicPr>
          <p:cNvPr id="5" name="Picture 4">
            <a:extLst>
              <a:ext uri="{FF2B5EF4-FFF2-40B4-BE49-F238E27FC236}">
                <a16:creationId xmlns:a16="http://schemas.microsoft.com/office/drawing/2014/main" id="{9791AC1B-4EFD-4ED2-9A08-908C09D49747}"/>
              </a:ext>
            </a:extLst>
          </p:cNvPr>
          <p:cNvPicPr>
            <a:picLocks noChangeAspect="1"/>
          </p:cNvPicPr>
          <p:nvPr/>
        </p:nvPicPr>
        <p:blipFill rotWithShape="1">
          <a:blip r:embed="rId3"/>
          <a:srcRect b="27667"/>
          <a:stretch/>
        </p:blipFill>
        <p:spPr>
          <a:xfrm>
            <a:off x="3600023" y="5397500"/>
            <a:ext cx="1940263" cy="1356670"/>
          </a:xfrm>
          <a:prstGeom prst="rect">
            <a:avLst/>
          </a:prstGeom>
        </p:spPr>
      </p:pic>
      <p:sp>
        <p:nvSpPr>
          <p:cNvPr id="3" name="Content Placeholder 2">
            <a:extLst>
              <a:ext uri="{FF2B5EF4-FFF2-40B4-BE49-F238E27FC236}">
                <a16:creationId xmlns:a16="http://schemas.microsoft.com/office/drawing/2014/main" id="{B556C976-B4FA-4968-B22E-EE2D89D26CC2}"/>
              </a:ext>
            </a:extLst>
          </p:cNvPr>
          <p:cNvSpPr>
            <a:spLocks noGrp="1"/>
          </p:cNvSpPr>
          <p:nvPr>
            <p:ph idx="1"/>
          </p:nvPr>
        </p:nvSpPr>
        <p:spPr>
          <a:xfrm>
            <a:off x="1670303" y="575630"/>
            <a:ext cx="5571745" cy="7593010"/>
          </a:xfrm>
        </p:spPr>
        <p:txBody>
          <a:bodyPr>
            <a:noAutofit/>
          </a:bodyPr>
          <a:lstStyle/>
          <a:p>
            <a:pPr marL="0" indent="0">
              <a:buNone/>
            </a:pPr>
            <a:br>
              <a:rPr lang="en-US" sz="2200" dirty="0"/>
            </a:br>
            <a:r>
              <a:rPr lang="en-US" sz="2200" dirty="0"/>
              <a:t> </a:t>
            </a:r>
            <a:br>
              <a:rPr lang="en-US" sz="2200" dirty="0"/>
            </a:br>
            <a:r>
              <a:rPr lang="en-US" sz="2200" dirty="0"/>
              <a:t>The good you do today may be forgotten tomorrow.</a:t>
            </a:r>
            <a:br>
              <a:rPr lang="en-US" sz="2200" dirty="0"/>
            </a:br>
            <a:r>
              <a:rPr lang="en-US" sz="2200" dirty="0"/>
              <a:t>Do good anyway.</a:t>
            </a:r>
            <a:br>
              <a:rPr lang="en-US" sz="2200" dirty="0"/>
            </a:br>
            <a:r>
              <a:rPr lang="en-US" sz="2200" dirty="0"/>
              <a:t> </a:t>
            </a:r>
            <a:br>
              <a:rPr lang="en-US" sz="2200" dirty="0"/>
            </a:br>
            <a:r>
              <a:rPr lang="en-US" sz="2200" dirty="0"/>
              <a:t>Give the world the best you have, and it may never be enough.</a:t>
            </a:r>
            <a:br>
              <a:rPr lang="en-US" sz="2200" dirty="0"/>
            </a:br>
            <a:r>
              <a:rPr lang="en-US" sz="2200" dirty="0"/>
              <a:t>Give your best anyway.</a:t>
            </a:r>
            <a:br>
              <a:rPr lang="en-US" sz="2200" dirty="0"/>
            </a:br>
            <a:r>
              <a:rPr lang="en-US" sz="2200" dirty="0"/>
              <a:t> </a:t>
            </a:r>
            <a:br>
              <a:rPr lang="en-US" sz="2200" dirty="0"/>
            </a:br>
            <a:r>
              <a:rPr lang="en-US" sz="2200" dirty="0"/>
              <a:t>For you see, in the end, it is between you and God.</a:t>
            </a:r>
            <a:br>
              <a:rPr lang="en-US" sz="2200" dirty="0"/>
            </a:br>
            <a:r>
              <a:rPr lang="en-US" sz="2200" dirty="0"/>
              <a:t>It never was between you and them anyway.</a:t>
            </a:r>
          </a:p>
        </p:txBody>
      </p:sp>
    </p:spTree>
    <p:extLst>
      <p:ext uri="{BB962C8B-B14F-4D97-AF65-F5344CB8AC3E}">
        <p14:creationId xmlns:p14="http://schemas.microsoft.com/office/powerpoint/2010/main" val="2886713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9674" cy="6858000"/>
          </a:xfrm>
          <a:prstGeom prst="rect">
            <a:avLst/>
          </a:prstGeom>
        </p:spPr>
      </p:pic>
      <p:pic>
        <p:nvPicPr>
          <p:cNvPr id="8" name="Picture 7"/>
          <p:cNvPicPr>
            <a:picLocks noChangeAspect="1"/>
          </p:cNvPicPr>
          <p:nvPr/>
        </p:nvPicPr>
        <p:blipFill rotWithShape="1">
          <a:blip r:embed="rId3"/>
          <a:srcRect b="27667"/>
          <a:stretch/>
        </p:blipFill>
        <p:spPr>
          <a:xfrm>
            <a:off x="3727024" y="5575300"/>
            <a:ext cx="1685980" cy="1178870"/>
          </a:xfrm>
          <a:prstGeom prst="rect">
            <a:avLst/>
          </a:prstGeom>
        </p:spPr>
      </p:pic>
      <p:sp>
        <p:nvSpPr>
          <p:cNvPr id="6" name="Title 5">
            <a:extLst>
              <a:ext uri="{FF2B5EF4-FFF2-40B4-BE49-F238E27FC236}">
                <a16:creationId xmlns:a16="http://schemas.microsoft.com/office/drawing/2014/main" id="{A4791237-4FB4-4757-B41E-90F8B46E2014}"/>
              </a:ext>
            </a:extLst>
          </p:cNvPr>
          <p:cNvSpPr>
            <a:spLocks noGrp="1"/>
          </p:cNvSpPr>
          <p:nvPr>
            <p:ph type="title"/>
          </p:nvPr>
        </p:nvSpPr>
        <p:spPr>
          <a:xfrm>
            <a:off x="1440026" y="1633106"/>
            <a:ext cx="6205286" cy="4542763"/>
          </a:xfrm>
        </p:spPr>
        <p:txBody>
          <a:bodyPr>
            <a:normAutofit/>
          </a:bodyPr>
          <a:lstStyle/>
          <a:p>
            <a:pPr algn="ctr"/>
            <a:r>
              <a:rPr lang="en-US" sz="4800" dirty="0"/>
              <a:t> </a:t>
            </a:r>
            <a:br>
              <a:rPr lang="en-US" sz="4800" dirty="0"/>
            </a:br>
            <a:r>
              <a:rPr lang="en-US" sz="4800" b="1" dirty="0"/>
              <a:t>Action Step 5</a:t>
            </a:r>
            <a:br>
              <a:rPr lang="en-US" sz="4800" dirty="0"/>
            </a:br>
            <a:r>
              <a:rPr lang="en-US" sz="4800" dirty="0"/>
              <a:t>Promote Peace</a:t>
            </a:r>
            <a:br>
              <a:rPr lang="en-US" dirty="0"/>
            </a:br>
            <a:br>
              <a:rPr lang="en-US" dirty="0"/>
            </a:br>
            <a:endParaRPr lang="en-US" sz="4800" dirty="0"/>
          </a:p>
        </p:txBody>
      </p:sp>
    </p:spTree>
    <p:extLst>
      <p:ext uri="{BB962C8B-B14F-4D97-AF65-F5344CB8AC3E}">
        <p14:creationId xmlns:p14="http://schemas.microsoft.com/office/powerpoint/2010/main" val="3928922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7952" y="317241"/>
            <a:ext cx="9149674" cy="6858000"/>
          </a:xfrm>
          <a:prstGeom prst="rect">
            <a:avLst/>
          </a:prstGeom>
        </p:spPr>
      </p:pic>
      <p:sp>
        <p:nvSpPr>
          <p:cNvPr id="3" name="Content Placeholder 2"/>
          <p:cNvSpPr>
            <a:spLocks noGrp="1"/>
          </p:cNvSpPr>
          <p:nvPr>
            <p:ph idx="1"/>
          </p:nvPr>
        </p:nvSpPr>
        <p:spPr>
          <a:xfrm>
            <a:off x="1117600" y="3003710"/>
            <a:ext cx="6896099" cy="4062410"/>
          </a:xfrm>
        </p:spPr>
        <p:txBody>
          <a:bodyPr>
            <a:normAutofit/>
          </a:bodyPr>
          <a:lstStyle/>
          <a:p>
            <a:pPr lvl="0"/>
            <a:r>
              <a:rPr lang="en-US" sz="2000" b="1" dirty="0"/>
              <a:t>The Non-Profit Global Prosperity and Peace Initiative was launched in America in 2016.  </a:t>
            </a:r>
            <a:endParaRPr lang="en-US" sz="2000" dirty="0"/>
          </a:p>
          <a:p>
            <a:pPr lvl="0"/>
            <a:r>
              <a:rPr lang="en-US" sz="2000" b="1" dirty="0"/>
              <a:t>The Initiative offers a solution for 11 of the United Nation’s 17 Sustainable Development Goals.</a:t>
            </a:r>
            <a:endParaRPr lang="en-US" sz="2000" dirty="0"/>
          </a:p>
          <a:p>
            <a:r>
              <a:rPr lang="en-US" sz="2000" b="1" dirty="0"/>
              <a:t>The Initiative will be implemented in 196 nations with a Master Action Plan (a Peace MAP). </a:t>
            </a:r>
            <a:endParaRPr lang="en-US" sz="2000" dirty="0"/>
          </a:p>
        </p:txBody>
      </p:sp>
      <p:pic>
        <p:nvPicPr>
          <p:cNvPr id="5" name="Picture 4"/>
          <p:cNvPicPr>
            <a:picLocks noChangeAspect="1"/>
          </p:cNvPicPr>
          <p:nvPr/>
        </p:nvPicPr>
        <p:blipFill rotWithShape="1">
          <a:blip r:embed="rId3"/>
          <a:srcRect b="27667"/>
          <a:stretch/>
        </p:blipFill>
        <p:spPr>
          <a:xfrm>
            <a:off x="3600023" y="5397500"/>
            <a:ext cx="1940263" cy="1356670"/>
          </a:xfrm>
          <a:prstGeom prst="rect">
            <a:avLst/>
          </a:prstGeom>
        </p:spPr>
      </p:pic>
      <p:pic>
        <p:nvPicPr>
          <p:cNvPr id="6" name="Picture 5">
            <a:extLst>
              <a:ext uri="{FF2B5EF4-FFF2-40B4-BE49-F238E27FC236}">
                <a16:creationId xmlns:a16="http://schemas.microsoft.com/office/drawing/2014/main" id="{F3044CD9-3A5E-4749-A0F2-93AF759668C9}"/>
              </a:ext>
            </a:extLst>
          </p:cNvPr>
          <p:cNvPicPr>
            <a:picLocks noChangeAspect="1"/>
          </p:cNvPicPr>
          <p:nvPr/>
        </p:nvPicPr>
        <p:blipFill>
          <a:blip r:embed="rId3"/>
          <a:stretch>
            <a:fillRect/>
          </a:stretch>
        </p:blipFill>
        <p:spPr>
          <a:xfrm>
            <a:off x="1515887" y="317241"/>
            <a:ext cx="2194160" cy="2121021"/>
          </a:xfrm>
          <a:prstGeom prst="rect">
            <a:avLst/>
          </a:prstGeom>
        </p:spPr>
      </p:pic>
      <p:pic>
        <p:nvPicPr>
          <p:cNvPr id="10" name="Picture 9">
            <a:extLst>
              <a:ext uri="{FF2B5EF4-FFF2-40B4-BE49-F238E27FC236}">
                <a16:creationId xmlns:a16="http://schemas.microsoft.com/office/drawing/2014/main" id="{DF751FCF-D79F-4F88-93EC-D915ED26AD16}"/>
              </a:ext>
            </a:extLst>
          </p:cNvPr>
          <p:cNvPicPr>
            <a:picLocks noChangeAspect="1"/>
          </p:cNvPicPr>
          <p:nvPr/>
        </p:nvPicPr>
        <p:blipFill>
          <a:blip r:embed="rId4"/>
          <a:stretch>
            <a:fillRect/>
          </a:stretch>
        </p:blipFill>
        <p:spPr>
          <a:xfrm>
            <a:off x="3982722" y="709128"/>
            <a:ext cx="2777120" cy="1097688"/>
          </a:xfrm>
          <a:prstGeom prst="rect">
            <a:avLst/>
          </a:prstGeom>
        </p:spPr>
      </p:pic>
    </p:spTree>
    <p:extLst>
      <p:ext uri="{BB962C8B-B14F-4D97-AF65-F5344CB8AC3E}">
        <p14:creationId xmlns:p14="http://schemas.microsoft.com/office/powerpoint/2010/main" val="4167815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7952" y="317241"/>
            <a:ext cx="9149674" cy="6858000"/>
          </a:xfrm>
          <a:prstGeom prst="rect">
            <a:avLst/>
          </a:prstGeom>
        </p:spPr>
      </p:pic>
      <p:sp>
        <p:nvSpPr>
          <p:cNvPr id="3" name="Content Placeholder 2"/>
          <p:cNvSpPr>
            <a:spLocks noGrp="1"/>
          </p:cNvSpPr>
          <p:nvPr>
            <p:ph idx="1"/>
          </p:nvPr>
        </p:nvSpPr>
        <p:spPr>
          <a:xfrm>
            <a:off x="1117600" y="3003710"/>
            <a:ext cx="6896099" cy="4062410"/>
          </a:xfrm>
        </p:spPr>
        <p:txBody>
          <a:bodyPr>
            <a:normAutofit/>
          </a:bodyPr>
          <a:lstStyle/>
          <a:p>
            <a:pPr lvl="0"/>
            <a:r>
              <a:rPr lang="en-US" sz="2000" b="1" dirty="0"/>
              <a:t>The foundation of the Initiative is education - </a:t>
            </a:r>
            <a:r>
              <a:rPr lang="en-US" sz="2000" u="sng" dirty="0">
                <a:hlinkClick r:id="rId3"/>
              </a:rPr>
              <a:t>www.TotalLifeExcellence.org</a:t>
            </a:r>
            <a:r>
              <a:rPr lang="en-US" sz="2000" b="1" dirty="0"/>
              <a:t> </a:t>
            </a:r>
          </a:p>
          <a:p>
            <a:endParaRPr lang="en-US" sz="2000" dirty="0"/>
          </a:p>
          <a:p>
            <a:r>
              <a:rPr lang="en-US" sz="2000" b="1" dirty="0"/>
              <a:t>The Global Prosperity and Peace Initiative will always be developing and improving - </a:t>
            </a:r>
            <a:r>
              <a:rPr lang="en-US" sz="2000" u="sng" dirty="0">
                <a:hlinkClick r:id="rId4"/>
              </a:rPr>
              <a:t>www.ProsperityandPeace.org</a:t>
            </a:r>
            <a:r>
              <a:rPr lang="en-US" sz="2000" dirty="0"/>
              <a:t> </a:t>
            </a:r>
          </a:p>
        </p:txBody>
      </p:sp>
      <p:pic>
        <p:nvPicPr>
          <p:cNvPr id="5" name="Picture 4"/>
          <p:cNvPicPr>
            <a:picLocks noChangeAspect="1"/>
          </p:cNvPicPr>
          <p:nvPr/>
        </p:nvPicPr>
        <p:blipFill rotWithShape="1">
          <a:blip r:embed="rId5"/>
          <a:srcRect b="27667"/>
          <a:stretch/>
        </p:blipFill>
        <p:spPr>
          <a:xfrm>
            <a:off x="3600023" y="5397500"/>
            <a:ext cx="1940263" cy="1356670"/>
          </a:xfrm>
          <a:prstGeom prst="rect">
            <a:avLst/>
          </a:prstGeom>
        </p:spPr>
      </p:pic>
      <p:pic>
        <p:nvPicPr>
          <p:cNvPr id="6" name="Picture 5">
            <a:extLst>
              <a:ext uri="{FF2B5EF4-FFF2-40B4-BE49-F238E27FC236}">
                <a16:creationId xmlns:a16="http://schemas.microsoft.com/office/drawing/2014/main" id="{F3044CD9-3A5E-4749-A0F2-93AF759668C9}"/>
              </a:ext>
            </a:extLst>
          </p:cNvPr>
          <p:cNvPicPr>
            <a:picLocks noChangeAspect="1"/>
          </p:cNvPicPr>
          <p:nvPr/>
        </p:nvPicPr>
        <p:blipFill>
          <a:blip r:embed="rId5"/>
          <a:stretch>
            <a:fillRect/>
          </a:stretch>
        </p:blipFill>
        <p:spPr>
          <a:xfrm>
            <a:off x="1515887" y="317241"/>
            <a:ext cx="2194160" cy="2121021"/>
          </a:xfrm>
          <a:prstGeom prst="rect">
            <a:avLst/>
          </a:prstGeom>
        </p:spPr>
      </p:pic>
      <p:pic>
        <p:nvPicPr>
          <p:cNvPr id="10" name="Picture 9">
            <a:extLst>
              <a:ext uri="{FF2B5EF4-FFF2-40B4-BE49-F238E27FC236}">
                <a16:creationId xmlns:a16="http://schemas.microsoft.com/office/drawing/2014/main" id="{DF751FCF-D79F-4F88-93EC-D915ED26AD16}"/>
              </a:ext>
            </a:extLst>
          </p:cNvPr>
          <p:cNvPicPr>
            <a:picLocks noChangeAspect="1"/>
          </p:cNvPicPr>
          <p:nvPr/>
        </p:nvPicPr>
        <p:blipFill>
          <a:blip r:embed="rId6"/>
          <a:stretch>
            <a:fillRect/>
          </a:stretch>
        </p:blipFill>
        <p:spPr>
          <a:xfrm>
            <a:off x="3982722" y="709128"/>
            <a:ext cx="2777120" cy="1097688"/>
          </a:xfrm>
          <a:prstGeom prst="rect">
            <a:avLst/>
          </a:prstGeom>
        </p:spPr>
      </p:pic>
    </p:spTree>
    <p:extLst>
      <p:ext uri="{BB962C8B-B14F-4D97-AF65-F5344CB8AC3E}">
        <p14:creationId xmlns:p14="http://schemas.microsoft.com/office/powerpoint/2010/main" val="3411280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9674" cy="6858000"/>
          </a:xfrm>
          <a:prstGeom prst="rect">
            <a:avLst/>
          </a:prstGeom>
        </p:spPr>
      </p:pic>
      <p:pic>
        <p:nvPicPr>
          <p:cNvPr id="7" name="Picture 6">
            <a:extLst>
              <a:ext uri="{FF2B5EF4-FFF2-40B4-BE49-F238E27FC236}">
                <a16:creationId xmlns:a16="http://schemas.microsoft.com/office/drawing/2014/main" id="{76BE50C8-1976-4642-9C90-2BFFC455CC81}"/>
              </a:ext>
            </a:extLst>
          </p:cNvPr>
          <p:cNvPicPr>
            <a:picLocks noChangeAspect="1"/>
          </p:cNvPicPr>
          <p:nvPr/>
        </p:nvPicPr>
        <p:blipFill>
          <a:blip r:embed="rId3"/>
          <a:stretch>
            <a:fillRect/>
          </a:stretch>
        </p:blipFill>
        <p:spPr>
          <a:xfrm>
            <a:off x="3156959" y="24294"/>
            <a:ext cx="2660056" cy="2571387"/>
          </a:xfrm>
          <a:prstGeom prst="rect">
            <a:avLst/>
          </a:prstGeom>
        </p:spPr>
      </p:pic>
      <p:sp>
        <p:nvSpPr>
          <p:cNvPr id="10" name="Title 1">
            <a:extLst>
              <a:ext uri="{FF2B5EF4-FFF2-40B4-BE49-F238E27FC236}">
                <a16:creationId xmlns:a16="http://schemas.microsoft.com/office/drawing/2014/main" id="{2B89D660-D85A-4C8B-A12B-E9035B4D5519}"/>
              </a:ext>
            </a:extLst>
          </p:cNvPr>
          <p:cNvSpPr>
            <a:spLocks noGrp="1"/>
          </p:cNvSpPr>
          <p:nvPr>
            <p:ph type="title"/>
          </p:nvPr>
        </p:nvSpPr>
        <p:spPr>
          <a:xfrm>
            <a:off x="1239519" y="3119846"/>
            <a:ext cx="6807201" cy="3573561"/>
          </a:xfrm>
        </p:spPr>
        <p:txBody>
          <a:bodyPr>
            <a:normAutofit fontScale="90000"/>
          </a:bodyPr>
          <a:lstStyle/>
          <a:p>
            <a:pPr algn="ctr"/>
            <a:r>
              <a:rPr lang="en-US" dirty="0"/>
              <a:t>Within each one of us is the strength, the patience, and the passion to create a more loving, prosperous, and peaceful world. </a:t>
            </a:r>
            <a:br>
              <a:rPr lang="en-US" dirty="0"/>
            </a:br>
            <a:br>
              <a:rPr lang="en-US" dirty="0"/>
            </a:br>
            <a:endParaRPr lang="en-US" sz="2000" i="1" dirty="0">
              <a:solidFill>
                <a:schemeClr val="tx1"/>
              </a:solidFill>
            </a:endParaRPr>
          </a:p>
        </p:txBody>
      </p:sp>
    </p:spTree>
    <p:extLst>
      <p:ext uri="{BB962C8B-B14F-4D97-AF65-F5344CB8AC3E}">
        <p14:creationId xmlns:p14="http://schemas.microsoft.com/office/powerpoint/2010/main" val="20584590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9674" cy="6858000"/>
          </a:xfrm>
          <a:prstGeom prst="rect">
            <a:avLst/>
          </a:prstGeom>
        </p:spPr>
      </p:pic>
      <p:pic>
        <p:nvPicPr>
          <p:cNvPr id="6" name="Picture 5"/>
          <p:cNvPicPr>
            <a:picLocks noChangeAspect="1"/>
          </p:cNvPicPr>
          <p:nvPr/>
        </p:nvPicPr>
        <p:blipFill>
          <a:blip r:embed="rId4"/>
          <a:stretch>
            <a:fillRect/>
          </a:stretch>
        </p:blipFill>
        <p:spPr>
          <a:xfrm>
            <a:off x="0" y="0"/>
            <a:ext cx="9144000" cy="6090655"/>
          </a:xfrm>
          <a:prstGeom prst="rect">
            <a:avLst/>
          </a:prstGeom>
        </p:spPr>
      </p:pic>
      <p:sp>
        <p:nvSpPr>
          <p:cNvPr id="7" name="Rectangle 6"/>
          <p:cNvSpPr/>
          <p:nvPr/>
        </p:nvSpPr>
        <p:spPr>
          <a:xfrm>
            <a:off x="12700" y="6090655"/>
            <a:ext cx="9149674" cy="7673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0" y="6293891"/>
            <a:ext cx="9149673" cy="307777"/>
          </a:xfrm>
          <a:prstGeom prst="rect">
            <a:avLst/>
          </a:prstGeom>
          <a:noFill/>
        </p:spPr>
        <p:txBody>
          <a:bodyPr wrap="square" rtlCol="0">
            <a:spAutoFit/>
          </a:bodyPr>
          <a:lstStyle/>
          <a:p>
            <a:pPr algn="ctr"/>
            <a:r>
              <a:rPr lang="en-US" sz="1400" b="1" dirty="0"/>
              <a:t>www.ProsperityandPeace.org</a:t>
            </a:r>
            <a:endParaRPr lang="en-US" sz="1400" dirty="0"/>
          </a:p>
        </p:txBody>
      </p:sp>
      <p:pic>
        <p:nvPicPr>
          <p:cNvPr id="10" name="Picture 9"/>
          <p:cNvPicPr>
            <a:picLocks noChangeAspect="1"/>
          </p:cNvPicPr>
          <p:nvPr/>
        </p:nvPicPr>
        <p:blipFill rotWithShape="1">
          <a:blip r:embed="rId5"/>
          <a:srcRect b="27667"/>
          <a:stretch/>
        </p:blipFill>
        <p:spPr>
          <a:xfrm>
            <a:off x="2330024" y="6090654"/>
            <a:ext cx="948936" cy="678446"/>
          </a:xfrm>
          <a:prstGeom prst="rect">
            <a:avLst/>
          </a:prstGeom>
        </p:spPr>
      </p:pic>
      <p:pic>
        <p:nvPicPr>
          <p:cNvPr id="11" name="Picture 10"/>
          <p:cNvPicPr>
            <a:picLocks noChangeAspect="1"/>
          </p:cNvPicPr>
          <p:nvPr/>
        </p:nvPicPr>
        <p:blipFill rotWithShape="1">
          <a:blip r:embed="rId5"/>
          <a:srcRect b="27667"/>
          <a:stretch/>
        </p:blipFill>
        <p:spPr>
          <a:xfrm>
            <a:off x="5949524" y="6090654"/>
            <a:ext cx="948936" cy="678446"/>
          </a:xfrm>
          <a:prstGeom prst="rect">
            <a:avLst/>
          </a:prstGeom>
        </p:spPr>
      </p:pic>
    </p:spTree>
    <p:extLst>
      <p:ext uri="{BB962C8B-B14F-4D97-AF65-F5344CB8AC3E}">
        <p14:creationId xmlns:p14="http://schemas.microsoft.com/office/powerpoint/2010/main" val="3859466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9674" cy="6858000"/>
          </a:xfrm>
          <a:prstGeom prst="rect">
            <a:avLst/>
          </a:prstGeom>
        </p:spPr>
      </p:pic>
      <p:sp>
        <p:nvSpPr>
          <p:cNvPr id="2" name="Title 1"/>
          <p:cNvSpPr>
            <a:spLocks noGrp="1"/>
          </p:cNvSpPr>
          <p:nvPr>
            <p:ph type="title"/>
          </p:nvPr>
        </p:nvSpPr>
        <p:spPr>
          <a:xfrm>
            <a:off x="1060703" y="1438656"/>
            <a:ext cx="6693409" cy="4632959"/>
          </a:xfrm>
        </p:spPr>
        <p:txBody>
          <a:bodyPr>
            <a:normAutofit/>
          </a:bodyPr>
          <a:lstStyle/>
          <a:p>
            <a:pPr lvl="0"/>
            <a:r>
              <a:rPr lang="en-US" b="1" dirty="0"/>
              <a:t>5 Powerful Action Steps</a:t>
            </a:r>
            <a:br>
              <a:rPr lang="en-US" dirty="0"/>
            </a:br>
            <a:br>
              <a:rPr lang="en-US" dirty="0"/>
            </a:br>
            <a:r>
              <a:rPr lang="en-US" sz="3000" dirty="0">
                <a:solidFill>
                  <a:schemeClr val="tx1"/>
                </a:solidFill>
              </a:rPr>
              <a:t>1. Believe and Become</a:t>
            </a:r>
            <a:br>
              <a:rPr lang="en-US" sz="3000" dirty="0">
                <a:solidFill>
                  <a:schemeClr val="tx1"/>
                </a:solidFill>
              </a:rPr>
            </a:br>
            <a:r>
              <a:rPr lang="en-US" sz="3000" dirty="0">
                <a:solidFill>
                  <a:schemeClr val="tx1"/>
                </a:solidFill>
              </a:rPr>
              <a:t>2. Shift and Shine</a:t>
            </a:r>
            <a:br>
              <a:rPr lang="en-US" sz="3000" dirty="0">
                <a:solidFill>
                  <a:schemeClr val="tx1"/>
                </a:solidFill>
              </a:rPr>
            </a:br>
            <a:r>
              <a:rPr lang="en-US" sz="3000" dirty="0">
                <a:solidFill>
                  <a:schemeClr val="tx1"/>
                </a:solidFill>
              </a:rPr>
              <a:t>3. Eliminate Ego </a:t>
            </a:r>
            <a:br>
              <a:rPr lang="en-US" sz="3000" dirty="0">
                <a:solidFill>
                  <a:schemeClr val="tx1"/>
                </a:solidFill>
              </a:rPr>
            </a:br>
            <a:r>
              <a:rPr lang="en-US" sz="3000" dirty="0">
                <a:solidFill>
                  <a:schemeClr val="tx1"/>
                </a:solidFill>
              </a:rPr>
              <a:t>4. Lighten Up and Love</a:t>
            </a:r>
            <a:br>
              <a:rPr lang="en-US" sz="3000" dirty="0">
                <a:solidFill>
                  <a:schemeClr val="tx1"/>
                </a:solidFill>
              </a:rPr>
            </a:br>
            <a:r>
              <a:rPr lang="en-US" sz="3000" dirty="0">
                <a:solidFill>
                  <a:schemeClr val="tx1"/>
                </a:solidFill>
              </a:rPr>
              <a:t>5. Promote Peace</a:t>
            </a:r>
            <a:br>
              <a:rPr lang="en-US" dirty="0"/>
            </a:br>
            <a:endParaRPr lang="en-US" sz="2800" dirty="0"/>
          </a:p>
        </p:txBody>
      </p:sp>
      <p:pic>
        <p:nvPicPr>
          <p:cNvPr id="11" name="Picture 10"/>
          <p:cNvPicPr>
            <a:picLocks noChangeAspect="1"/>
          </p:cNvPicPr>
          <p:nvPr/>
        </p:nvPicPr>
        <p:blipFill rotWithShape="1">
          <a:blip r:embed="rId3"/>
          <a:srcRect b="27667"/>
          <a:stretch/>
        </p:blipFill>
        <p:spPr>
          <a:xfrm>
            <a:off x="3600023" y="5397500"/>
            <a:ext cx="1940263" cy="1356670"/>
          </a:xfrm>
          <a:prstGeom prst="rect">
            <a:avLst/>
          </a:prstGeom>
        </p:spPr>
      </p:pic>
    </p:spTree>
    <p:extLst>
      <p:ext uri="{BB962C8B-B14F-4D97-AF65-F5344CB8AC3E}">
        <p14:creationId xmlns:p14="http://schemas.microsoft.com/office/powerpoint/2010/main" val="2211878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9674" cy="6858000"/>
          </a:xfrm>
          <a:prstGeom prst="rect">
            <a:avLst/>
          </a:prstGeom>
        </p:spPr>
      </p:pic>
      <p:pic>
        <p:nvPicPr>
          <p:cNvPr id="8" name="Picture 7"/>
          <p:cNvPicPr>
            <a:picLocks noChangeAspect="1"/>
          </p:cNvPicPr>
          <p:nvPr/>
        </p:nvPicPr>
        <p:blipFill rotWithShape="1">
          <a:blip r:embed="rId3"/>
          <a:srcRect b="27667"/>
          <a:stretch/>
        </p:blipFill>
        <p:spPr>
          <a:xfrm>
            <a:off x="3727024" y="5575300"/>
            <a:ext cx="1685980" cy="1178870"/>
          </a:xfrm>
          <a:prstGeom prst="rect">
            <a:avLst/>
          </a:prstGeom>
        </p:spPr>
      </p:pic>
      <p:sp>
        <p:nvSpPr>
          <p:cNvPr id="6" name="Title 5">
            <a:extLst>
              <a:ext uri="{FF2B5EF4-FFF2-40B4-BE49-F238E27FC236}">
                <a16:creationId xmlns:a16="http://schemas.microsoft.com/office/drawing/2014/main" id="{A4791237-4FB4-4757-B41E-90F8B46E2014}"/>
              </a:ext>
            </a:extLst>
          </p:cNvPr>
          <p:cNvSpPr>
            <a:spLocks noGrp="1"/>
          </p:cNvSpPr>
          <p:nvPr>
            <p:ph type="title"/>
          </p:nvPr>
        </p:nvSpPr>
        <p:spPr>
          <a:xfrm>
            <a:off x="1440026" y="1633106"/>
            <a:ext cx="6205286" cy="4542763"/>
          </a:xfrm>
        </p:spPr>
        <p:txBody>
          <a:bodyPr>
            <a:normAutofit/>
          </a:bodyPr>
          <a:lstStyle/>
          <a:p>
            <a:pPr algn="ctr"/>
            <a:r>
              <a:rPr lang="en-US" sz="4800" dirty="0"/>
              <a:t> </a:t>
            </a:r>
            <a:br>
              <a:rPr lang="en-US" sz="4800" dirty="0"/>
            </a:br>
            <a:r>
              <a:rPr lang="en-US" sz="4800" b="1" dirty="0"/>
              <a:t>Action Step 1</a:t>
            </a:r>
            <a:br>
              <a:rPr lang="en-US" sz="4800" dirty="0"/>
            </a:br>
            <a:r>
              <a:rPr lang="en-US" sz="4800" dirty="0"/>
              <a:t>Believe and Become</a:t>
            </a:r>
          </a:p>
        </p:txBody>
      </p:sp>
    </p:spTree>
    <p:extLst>
      <p:ext uri="{BB962C8B-B14F-4D97-AF65-F5344CB8AC3E}">
        <p14:creationId xmlns:p14="http://schemas.microsoft.com/office/powerpoint/2010/main" val="3245688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9674" cy="6858000"/>
          </a:xfrm>
          <a:prstGeom prst="rect">
            <a:avLst/>
          </a:prstGeom>
        </p:spPr>
      </p:pic>
      <p:pic>
        <p:nvPicPr>
          <p:cNvPr id="8" name="Picture 7"/>
          <p:cNvPicPr>
            <a:picLocks noChangeAspect="1"/>
          </p:cNvPicPr>
          <p:nvPr/>
        </p:nvPicPr>
        <p:blipFill rotWithShape="1">
          <a:blip r:embed="rId3"/>
          <a:srcRect b="27667"/>
          <a:stretch/>
        </p:blipFill>
        <p:spPr>
          <a:xfrm>
            <a:off x="3727024" y="5575300"/>
            <a:ext cx="1685980" cy="1178870"/>
          </a:xfrm>
          <a:prstGeom prst="rect">
            <a:avLst/>
          </a:prstGeom>
        </p:spPr>
      </p:pic>
      <p:sp>
        <p:nvSpPr>
          <p:cNvPr id="6" name="Title 5">
            <a:extLst>
              <a:ext uri="{FF2B5EF4-FFF2-40B4-BE49-F238E27FC236}">
                <a16:creationId xmlns:a16="http://schemas.microsoft.com/office/drawing/2014/main" id="{A4791237-4FB4-4757-B41E-90F8B46E2014}"/>
              </a:ext>
            </a:extLst>
          </p:cNvPr>
          <p:cNvSpPr>
            <a:spLocks noGrp="1"/>
          </p:cNvSpPr>
          <p:nvPr>
            <p:ph type="title"/>
          </p:nvPr>
        </p:nvSpPr>
        <p:spPr>
          <a:xfrm>
            <a:off x="1440026" y="1133234"/>
            <a:ext cx="6205286" cy="4542763"/>
          </a:xfrm>
        </p:spPr>
        <p:txBody>
          <a:bodyPr>
            <a:normAutofit/>
          </a:bodyPr>
          <a:lstStyle/>
          <a:p>
            <a:pPr algn="ctr"/>
            <a:r>
              <a:rPr lang="en-US" sz="4800" dirty="0"/>
              <a:t> </a:t>
            </a:r>
            <a:br>
              <a:rPr lang="en-US" sz="4800" dirty="0"/>
            </a:br>
            <a:r>
              <a:rPr lang="en-US" dirty="0"/>
              <a:t>“The greatest discovery of my generation is that human beings can alter their lives by altering their beliefs.” </a:t>
            </a:r>
            <a:br>
              <a:rPr lang="en-US" dirty="0"/>
            </a:br>
            <a:r>
              <a:rPr lang="en-US" sz="2800" i="1" dirty="0"/>
              <a:t>- William James</a:t>
            </a:r>
          </a:p>
        </p:txBody>
      </p:sp>
    </p:spTree>
    <p:extLst>
      <p:ext uri="{BB962C8B-B14F-4D97-AF65-F5344CB8AC3E}">
        <p14:creationId xmlns:p14="http://schemas.microsoft.com/office/powerpoint/2010/main" val="2732192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9674" cy="6858000"/>
          </a:xfrm>
          <a:prstGeom prst="rect">
            <a:avLst/>
          </a:prstGeom>
        </p:spPr>
      </p:pic>
      <p:pic>
        <p:nvPicPr>
          <p:cNvPr id="8" name="Picture 7"/>
          <p:cNvPicPr>
            <a:picLocks noChangeAspect="1"/>
          </p:cNvPicPr>
          <p:nvPr/>
        </p:nvPicPr>
        <p:blipFill rotWithShape="1">
          <a:blip r:embed="rId3"/>
          <a:srcRect b="27667"/>
          <a:stretch/>
        </p:blipFill>
        <p:spPr>
          <a:xfrm>
            <a:off x="3727024" y="5575300"/>
            <a:ext cx="1685980" cy="1178870"/>
          </a:xfrm>
          <a:prstGeom prst="rect">
            <a:avLst/>
          </a:prstGeom>
        </p:spPr>
      </p:pic>
      <p:sp>
        <p:nvSpPr>
          <p:cNvPr id="6" name="Title 5">
            <a:extLst>
              <a:ext uri="{FF2B5EF4-FFF2-40B4-BE49-F238E27FC236}">
                <a16:creationId xmlns:a16="http://schemas.microsoft.com/office/drawing/2014/main" id="{A4791237-4FB4-4757-B41E-90F8B46E2014}"/>
              </a:ext>
            </a:extLst>
          </p:cNvPr>
          <p:cNvSpPr>
            <a:spLocks noGrp="1"/>
          </p:cNvSpPr>
          <p:nvPr>
            <p:ph type="title"/>
          </p:nvPr>
        </p:nvSpPr>
        <p:spPr>
          <a:xfrm>
            <a:off x="1440026" y="1633106"/>
            <a:ext cx="6205286" cy="4542763"/>
          </a:xfrm>
        </p:spPr>
        <p:txBody>
          <a:bodyPr>
            <a:normAutofit/>
          </a:bodyPr>
          <a:lstStyle/>
          <a:p>
            <a:pPr algn="ctr"/>
            <a:r>
              <a:rPr lang="en-US" dirty="0"/>
              <a:t>“Believe you will succeed. Believe it firmly, and you will then do what is</a:t>
            </a:r>
            <a:br>
              <a:rPr lang="en-US" dirty="0"/>
            </a:br>
            <a:r>
              <a:rPr lang="en-US" dirty="0"/>
              <a:t>necessary to bring </a:t>
            </a:r>
            <a:br>
              <a:rPr lang="en-US" dirty="0"/>
            </a:br>
            <a:r>
              <a:rPr lang="en-US" dirty="0"/>
              <a:t>success about.”</a:t>
            </a:r>
            <a:br>
              <a:rPr lang="en-US" dirty="0"/>
            </a:br>
            <a:r>
              <a:rPr lang="en-US" sz="2800" i="1" dirty="0"/>
              <a:t>- Dale Carnegie </a:t>
            </a:r>
          </a:p>
        </p:txBody>
      </p:sp>
    </p:spTree>
    <p:extLst>
      <p:ext uri="{BB962C8B-B14F-4D97-AF65-F5344CB8AC3E}">
        <p14:creationId xmlns:p14="http://schemas.microsoft.com/office/powerpoint/2010/main" val="2482735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9674" cy="6858000"/>
          </a:xfrm>
          <a:prstGeom prst="rect">
            <a:avLst/>
          </a:prstGeom>
        </p:spPr>
      </p:pic>
      <p:pic>
        <p:nvPicPr>
          <p:cNvPr id="8" name="Picture 7"/>
          <p:cNvPicPr>
            <a:picLocks noChangeAspect="1"/>
          </p:cNvPicPr>
          <p:nvPr/>
        </p:nvPicPr>
        <p:blipFill rotWithShape="1">
          <a:blip r:embed="rId3"/>
          <a:srcRect b="27667"/>
          <a:stretch/>
        </p:blipFill>
        <p:spPr>
          <a:xfrm>
            <a:off x="3727024" y="5575300"/>
            <a:ext cx="1685980" cy="1178870"/>
          </a:xfrm>
          <a:prstGeom prst="rect">
            <a:avLst/>
          </a:prstGeom>
        </p:spPr>
      </p:pic>
      <p:sp>
        <p:nvSpPr>
          <p:cNvPr id="6" name="Title 5">
            <a:extLst>
              <a:ext uri="{FF2B5EF4-FFF2-40B4-BE49-F238E27FC236}">
                <a16:creationId xmlns:a16="http://schemas.microsoft.com/office/drawing/2014/main" id="{A4791237-4FB4-4757-B41E-90F8B46E2014}"/>
              </a:ext>
            </a:extLst>
          </p:cNvPr>
          <p:cNvSpPr>
            <a:spLocks noGrp="1"/>
          </p:cNvSpPr>
          <p:nvPr>
            <p:ph type="title"/>
          </p:nvPr>
        </p:nvSpPr>
        <p:spPr>
          <a:xfrm>
            <a:off x="1440026" y="2108594"/>
            <a:ext cx="6205286" cy="4542763"/>
          </a:xfrm>
        </p:spPr>
        <p:txBody>
          <a:bodyPr>
            <a:normAutofit/>
          </a:bodyPr>
          <a:lstStyle/>
          <a:p>
            <a:pPr algn="ctr"/>
            <a:r>
              <a:rPr lang="en-US" dirty="0"/>
              <a:t>We must believe that our world </a:t>
            </a:r>
            <a:r>
              <a:rPr lang="en-US" u="sng" dirty="0"/>
              <a:t>can</a:t>
            </a:r>
            <a:r>
              <a:rPr lang="en-US" dirty="0"/>
              <a:t> be a better place and we </a:t>
            </a:r>
            <a:r>
              <a:rPr lang="en-US" u="sng" dirty="0"/>
              <a:t>can</a:t>
            </a:r>
            <a:r>
              <a:rPr lang="en-US" dirty="0"/>
              <a:t> be the change we wish to see in the world.</a:t>
            </a:r>
          </a:p>
        </p:txBody>
      </p:sp>
    </p:spTree>
    <p:extLst>
      <p:ext uri="{BB962C8B-B14F-4D97-AF65-F5344CB8AC3E}">
        <p14:creationId xmlns:p14="http://schemas.microsoft.com/office/powerpoint/2010/main" val="821974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9674" cy="6858000"/>
          </a:xfrm>
          <a:prstGeom prst="rect">
            <a:avLst/>
          </a:prstGeom>
        </p:spPr>
      </p:pic>
      <p:pic>
        <p:nvPicPr>
          <p:cNvPr id="8" name="Picture 7"/>
          <p:cNvPicPr>
            <a:picLocks noChangeAspect="1"/>
          </p:cNvPicPr>
          <p:nvPr/>
        </p:nvPicPr>
        <p:blipFill rotWithShape="1">
          <a:blip r:embed="rId3"/>
          <a:srcRect b="27667"/>
          <a:stretch/>
        </p:blipFill>
        <p:spPr>
          <a:xfrm>
            <a:off x="3727024" y="5575300"/>
            <a:ext cx="1685980" cy="1178870"/>
          </a:xfrm>
          <a:prstGeom prst="rect">
            <a:avLst/>
          </a:prstGeom>
        </p:spPr>
      </p:pic>
      <p:sp>
        <p:nvSpPr>
          <p:cNvPr id="6" name="Title 5">
            <a:extLst>
              <a:ext uri="{FF2B5EF4-FFF2-40B4-BE49-F238E27FC236}">
                <a16:creationId xmlns:a16="http://schemas.microsoft.com/office/drawing/2014/main" id="{A4791237-4FB4-4757-B41E-90F8B46E2014}"/>
              </a:ext>
            </a:extLst>
          </p:cNvPr>
          <p:cNvSpPr>
            <a:spLocks noGrp="1"/>
          </p:cNvSpPr>
          <p:nvPr>
            <p:ph type="title"/>
          </p:nvPr>
        </p:nvSpPr>
        <p:spPr>
          <a:xfrm>
            <a:off x="1440026" y="2108594"/>
            <a:ext cx="6205286" cy="4542763"/>
          </a:xfrm>
        </p:spPr>
        <p:txBody>
          <a:bodyPr>
            <a:normAutofit/>
          </a:bodyPr>
          <a:lstStyle/>
          <a:p>
            <a:pPr algn="ctr"/>
            <a:r>
              <a:rPr lang="en-US" dirty="0"/>
              <a:t>Peace begins in the heart – it’s taught in the home – and then it can spread throughout humanity.</a:t>
            </a:r>
          </a:p>
        </p:txBody>
      </p:sp>
    </p:spTree>
    <p:extLst>
      <p:ext uri="{BB962C8B-B14F-4D97-AF65-F5344CB8AC3E}">
        <p14:creationId xmlns:p14="http://schemas.microsoft.com/office/powerpoint/2010/main" val="4241323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9674" cy="6858000"/>
          </a:xfrm>
          <a:prstGeom prst="rect">
            <a:avLst/>
          </a:prstGeom>
        </p:spPr>
      </p:pic>
      <p:pic>
        <p:nvPicPr>
          <p:cNvPr id="8" name="Picture 7"/>
          <p:cNvPicPr>
            <a:picLocks noChangeAspect="1"/>
          </p:cNvPicPr>
          <p:nvPr/>
        </p:nvPicPr>
        <p:blipFill rotWithShape="1">
          <a:blip r:embed="rId3"/>
          <a:srcRect b="27667"/>
          <a:stretch/>
        </p:blipFill>
        <p:spPr>
          <a:xfrm>
            <a:off x="3727024" y="5575300"/>
            <a:ext cx="1685980" cy="1178870"/>
          </a:xfrm>
          <a:prstGeom prst="rect">
            <a:avLst/>
          </a:prstGeom>
        </p:spPr>
      </p:pic>
      <p:sp>
        <p:nvSpPr>
          <p:cNvPr id="6" name="Title 5">
            <a:extLst>
              <a:ext uri="{FF2B5EF4-FFF2-40B4-BE49-F238E27FC236}">
                <a16:creationId xmlns:a16="http://schemas.microsoft.com/office/drawing/2014/main" id="{A4791237-4FB4-4757-B41E-90F8B46E2014}"/>
              </a:ext>
            </a:extLst>
          </p:cNvPr>
          <p:cNvSpPr>
            <a:spLocks noGrp="1"/>
          </p:cNvSpPr>
          <p:nvPr>
            <p:ph type="title"/>
          </p:nvPr>
        </p:nvSpPr>
        <p:spPr>
          <a:xfrm>
            <a:off x="1440026" y="1633106"/>
            <a:ext cx="6205286" cy="4542763"/>
          </a:xfrm>
        </p:spPr>
        <p:txBody>
          <a:bodyPr>
            <a:normAutofit/>
          </a:bodyPr>
          <a:lstStyle/>
          <a:p>
            <a:pPr algn="ctr"/>
            <a:r>
              <a:rPr lang="en-US" sz="4800" dirty="0"/>
              <a:t> </a:t>
            </a:r>
            <a:br>
              <a:rPr lang="en-US" sz="4800" dirty="0"/>
            </a:br>
            <a:r>
              <a:rPr lang="en-US" sz="4800" b="1" dirty="0"/>
              <a:t>Action Step 2</a:t>
            </a:r>
            <a:br>
              <a:rPr lang="en-US" sz="4800" dirty="0"/>
            </a:br>
            <a:r>
              <a:rPr lang="en-US" sz="4800" dirty="0"/>
              <a:t>Shift and Shine</a:t>
            </a:r>
            <a:br>
              <a:rPr lang="en-US" dirty="0"/>
            </a:br>
            <a:endParaRPr lang="en-US" sz="4800" dirty="0"/>
          </a:p>
        </p:txBody>
      </p:sp>
    </p:spTree>
    <p:extLst>
      <p:ext uri="{BB962C8B-B14F-4D97-AF65-F5344CB8AC3E}">
        <p14:creationId xmlns:p14="http://schemas.microsoft.com/office/powerpoint/2010/main" val="2666909411"/>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7009</TotalTime>
  <Words>333</Words>
  <Application>Microsoft Office PowerPoint</Application>
  <PresentationFormat>On-screen Show (4:3)</PresentationFormat>
  <Paragraphs>38</Paragraphs>
  <Slides>26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Edwardian Script ITC</vt:lpstr>
      <vt:lpstr>Trebuchet MS</vt:lpstr>
      <vt:lpstr>Wingdings 3</vt:lpstr>
      <vt:lpstr>Facet</vt:lpstr>
      <vt:lpstr>PowerPoint Presentation</vt:lpstr>
      <vt:lpstr> Our goal:  “To increase the level of love and peace on Earth.”  </vt:lpstr>
      <vt:lpstr>5 Powerful Action Steps  1. Believe and Become 2. Shift and Shine 3. Eliminate Ego  4. Lighten Up and Love 5. Promote Peace </vt:lpstr>
      <vt:lpstr>  Action Step 1 Believe and Become</vt:lpstr>
      <vt:lpstr>  “The greatest discovery of my generation is that human beings can alter their lives by altering their beliefs.”  - William James</vt:lpstr>
      <vt:lpstr>“Believe you will succeed. Believe it firmly, and you will then do what is necessary to bring  success about.” - Dale Carnegie </vt:lpstr>
      <vt:lpstr>We must believe that our world can be a better place and we can be the change we wish to see in the world.</vt:lpstr>
      <vt:lpstr>Peace begins in the heart – it’s taught in the home – and then it can spread throughout humanity.</vt:lpstr>
      <vt:lpstr>  Action Step 2 Shift and Shine </vt:lpstr>
      <vt:lpstr>PowerPoint Presentation</vt:lpstr>
      <vt:lpstr>This shift is like a transformation  of your heart and soul. </vt:lpstr>
      <vt:lpstr>PowerPoint Presentation</vt:lpstr>
      <vt:lpstr>Those who SHINE stand on a foundation of… </vt:lpstr>
      <vt:lpstr>  Action Step 3 Eliminate Ego  </vt:lpstr>
      <vt:lpstr>Eliminating ego means to let go of that part of us that seeks out the faults in ourselves and in others.</vt:lpstr>
      <vt:lpstr>Ego is all negativity that originates from selfishness, false beliefs and fearful perceptions.</vt:lpstr>
      <vt:lpstr>  Action Step 4 Lighten Up and Love  </vt:lpstr>
      <vt:lpstr>Happy people and unhappy people tend to have had very similar life experiences. The difference is that the average unhappy person spends more than twice as much time thinking about unpleasant events in their lives, and happy people tend to SEEK and rely upon things that brighten their personal outlook.</vt:lpstr>
      <vt:lpstr>A saying that hung in Mother Teresa’s office, written by Kent Keith… </vt:lpstr>
      <vt:lpstr>People are often unreasonable and self-centered. Forgive them anyway.   If you are kind, people may accuse you of ulterior motives. Be kind anyway.   If you are honest, people may cheat you. Be honest anyway.  If you find happiness, people may be jealous. Be happy anyway.   </vt:lpstr>
      <vt:lpstr>PowerPoint Presentation</vt:lpstr>
      <vt:lpstr>  Action Step 5 Promote Peace  </vt:lpstr>
      <vt:lpstr>PowerPoint Presentation</vt:lpstr>
      <vt:lpstr>PowerPoint Presentation</vt:lpstr>
      <vt:lpstr>Within each one of us is the strength, the patience, and the passion to create a more loving, prosperous, and peaceful world.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Dean Curtis</dc:creator>
  <cp:lastModifiedBy>Krissy</cp:lastModifiedBy>
  <cp:revision>48</cp:revision>
  <dcterms:created xsi:type="dcterms:W3CDTF">2016-08-18T16:13:28Z</dcterms:created>
  <dcterms:modified xsi:type="dcterms:W3CDTF">2017-08-21T14:08:20Z</dcterms:modified>
</cp:coreProperties>
</file>